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1" r:id="rId2"/>
    <p:sldId id="305" r:id="rId3"/>
    <p:sldId id="320" r:id="rId4"/>
    <p:sldId id="321" r:id="rId5"/>
    <p:sldId id="276" r:id="rId6"/>
    <p:sldId id="304" r:id="rId7"/>
    <p:sldId id="311" r:id="rId8"/>
    <p:sldId id="294" r:id="rId9"/>
    <p:sldId id="315" r:id="rId10"/>
    <p:sldId id="295" r:id="rId11"/>
    <p:sldId id="296" r:id="rId12"/>
    <p:sldId id="300" r:id="rId13"/>
    <p:sldId id="298" r:id="rId14"/>
    <p:sldId id="299" r:id="rId15"/>
    <p:sldId id="273" r:id="rId16"/>
    <p:sldId id="279" r:id="rId17"/>
    <p:sldId id="280" r:id="rId18"/>
    <p:sldId id="281" r:id="rId19"/>
    <p:sldId id="282" r:id="rId20"/>
    <p:sldId id="284" r:id="rId21"/>
    <p:sldId id="317" r:id="rId22"/>
    <p:sldId id="318" r:id="rId23"/>
    <p:sldId id="319" r:id="rId24"/>
    <p:sldId id="285" r:id="rId25"/>
    <p:sldId id="286" r:id="rId26"/>
    <p:sldId id="287" r:id="rId27"/>
    <p:sldId id="308" r:id="rId28"/>
    <p:sldId id="316" r:id="rId29"/>
    <p:sldId id="309" r:id="rId30"/>
    <p:sldId id="312" r:id="rId31"/>
    <p:sldId id="297" r:id="rId3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5" autoAdjust="0"/>
  </p:normalViewPr>
  <p:slideViewPr>
    <p:cSldViewPr>
      <p:cViewPr varScale="1">
        <p:scale>
          <a:sx n="127" d="100"/>
          <a:sy n="127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558BC-C991-4190-842F-7A2B0E92561A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23037-4717-4F09-9E39-B873DB6E02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86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kurdernes navn på den kurdiske delen av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Syria. Siden 2012 har Tyrkia i samarbeid med ulike væpna grupper i Syria ført krig for ødelegge det nye folkestyret som gradvis blir bygd opp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20. januar 2018 gikk tyrkiske fly og bakkestyrker til angrep på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Det er den vestligste  delen av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President Erdogan vil knuse det nye folkestyret. Men han sier at målet er «å frigjøre arabere og våre kurdiske og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turkmensker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søsken».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er det dagsaktuelle, som vi skal komme tilbake til.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først noen få ord om kurdernes lange historie i Syria.</a:t>
            </a:r>
          </a:p>
          <a:p>
            <a:endParaRPr lang="nb-NO" b="0" baseline="0" dirty="0" smtClean="0"/>
          </a:p>
          <a:p>
            <a:r>
              <a:rPr lang="nb-NO" b="0" baseline="0" dirty="0" smtClean="0"/>
              <a:t>I dag nytter det ikke å forstå Kurdistan uten skaffe seg kunnskap om PKK – Det kurdiske arbeiderpartiet som kurdiske og tyrkiske ungdommer stifta for nesten 40 år sia. De var knapt 20 på stiftelsesmøtet. I dag er PKK og ei rekke organisasjoner rundt dem, den sterkeste demokratiske krafta i Midtøsten.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CE413-8232-4AB5-ABDC-5233833A362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75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UNESCOs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verdensarvliste er dette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Korsfarerfestningen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Den ligger midtveis mellom byen Homs og Middelhavskysten. Den første festningen ble bygd for nesten tusen år siden. Det lokale arabiske navnet er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Kurderfestningen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fordi de første soldatene her var kurdere.  De skulle beskytte handelsveien til og fra mot Middelhavskysten.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fransk: Krak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Chevalliers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arabiske navnet er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al-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Akrad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990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dag hedres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Saladdin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 den  store muslimske hærføreren – med  denne statuen utenfor Gamlebyen i Damaskus.  I 1187 befridde  han Al-Quds – Jerusalem – fra de vantro korsfarerne.  Men turistguidene i Damaskus forteller ikke at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Saladdin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 kurder. Kurderbyen  er  fortsatt en bydel i Damaskus.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Bydelens arabiske navn er Hay al-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Akrad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928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og det øvrige - Kurdistan ligger midt i det olje- og gassrike området som stormaktene vil ha kontroll over. Elvene Tigris og Eufrat kommer fra de kurdiske fjellene i Tyrkia. Slettelandet mellom elvene er fruktbart. Mange steder er det kort avstand mellom oljebrønnene.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omtales som Syrias oljebrønn og kornkammer. </a:t>
            </a:r>
          </a:p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CE413-8232-4AB5-ABDC-5233833A362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6595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kurdiske flertallsområdet er i dag delt i tre.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lengst vest,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midten  og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Jezire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lengst øst ved grensa mot Irak.  Etter revolusjonen i 2012 kalles de kantoner.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1965 starta den syriske regjeringen en «arabiseringspolitikk». De skulle danne et 15 kilometer bredt «arabisk belte» langs grensa mot Tyrkia.  Målet var å hindre kontakt mellom kurdere bosatt i Tyrkia og kurdere bosatt i Syria.  Den syriske staten delte ut jord langs grensa til 4 000 arabiske familier. Jorda hadde tilhørt kurdiske bønder. Arabisk belte-prosjektet møtte motstand og ble bare delvis gjennomført.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er mange politiske partier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den  kurdiske delen av Syria. Det første, Kurdistans demokratiske parti i Syria, ble stifta i 1957. Det ble, i likhet med senere kurdiske partier, aldri anerkjent av den syriske regjeringa.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CE413-8232-4AB5-ABDC-5233833A362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16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demokratiske enhetspartiet (PYD), ble stifta i 2003. Tross intens og brutal forfølgelse fra den syriske staten fikk PYD etter hvert størst oppslutning.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PYD har samme ideologiske grunnlag som PKK – Det kurdiske arbeiderpartiet  – som ble oppretta i Tyrkia i 1978.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2012 stilte PYD seg i spissen for et opprør mot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Assads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regime. Opprøret som starta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lyktes og oppbygginga av en ny type folkestyre kunne starte.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Endringa av kvinners stilling i samfunnet er en hovedsak: «Det gir ikke mening å snakke om demokrati viss kvinner ikke har same rett og mulighet til makt som menn har.»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Kvinner som i dag har ledende verv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seier at veien dit blir lang.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420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Kvotering er ikke nok: Delt lederskap er innført i PYD, i lokale og regionale styringsorgan og en del andre organisasjoner. Det betyr  at en kvinne og en mann deler ledervervet.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Flere menn måtte snu da de kom til valglokalene høsten 2017. De kunne ikke lenger bruke konas ID-kort og stemme for to. Mange kvinner kunne for første gang stemme selv.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 særtrekk ved den nye samfunnsordninga: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 styringsorgan er sekulære.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 folkegruppene har samme rett og plikt til å delta i samfunnsstyringa.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Demokrati nedenfra. Ta avgjørelser på så lavt nivå som mulig.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finnes  ikke lignende styresett i Midtøsten.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750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Assad slo raskt tilbake mot revolusjonen. Flyangrep mot sykehus og boligområder i grensebyen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Kaniyê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 en del av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Assads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svar. Bombene slo ut to av veggene i leiligheta der denne gutten bodde sammen med mor og to søstre. – Han berga sykkelen.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 angrep Den frie syriske hæren (FSA) denne byen i januar 2013.  Med pansra kjøretøy kom de over grensa fra Tyrkia.   Lederen i ei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jihadistgruppe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 deltok i angrepet sa til en journalist fra Irak at «Tyrkias støtter oss militært, moralsk og humanitært.»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Kurdiske forsvarsstyrker gjenvant kontrollen over hele byen i løpet av sommeren 2013. Angriperne trakk seg tilbake til Tyrkia.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8575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President Erdogan satsa alt på IS da han i 2013 så at verken FSA  (Den frie syriske hæren) eller ulike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jihadistgrupper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klarte å knuse folkestyret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Fremmedkrigere reiste fritt gjennom Tyrkia til Syria. Våpenleveranser gikk samme vei. IS eksporterte olje den motsatte veien: Gjennom Tyrkia til verdensmarkedet. Og USA støttet Tyrkias krig mot kurderne.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2014 gikk IS fra seier til seier og erobra store deler av Irak og Syria. Verken den syriske eller irakiske regjeringshæren tok opp kampen. 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653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august 2014 stod 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jezidi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-befolkninga i nordlige Irak for tur.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Myndighetene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sendte da sine soldater til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Shengal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evakuerte minst 30 000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jezidier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vekk fra IS-massakrene. Verken USA-koalisjonen, den irakiske regjeringa eller regjeringa i Den kurdiske regionen i Irak forsvarte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jezidiene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Etter dette starta IS en voldsom offensiv mot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 midterste av de tre kurdiske kantonene.  IS var militært overlegne og rykka nærmere og nærmere sentrum av byen. Forsvarernes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kalashnikovs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kunne ikke stoppe IS-hæren som hadde tanks og tungt artilleri. IS var nær en ny seier.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 som lenge hadde ført krig i andre deler av Syria, hadde mislyktes fullstendig, både militært og politisk.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fra denne situasjonen oppstod en militær allianse mellom myndighetene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USA.  En allianse som ingen hadde planlagt. De trengte hverandre mot IS.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 som i 30 år hadde støtta Tyrkias krig mot PKK, allierte seg med PYD – PKKs ideologiske tvilling.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Begge gikk til sengs med fienden.</a:t>
            </a:r>
          </a:p>
          <a:p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Jezidiene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en religiøs minoritet. De utgjør flertallet i et område nordvest for Mosul og nær grensa mot Syria.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814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Kurdiske styrker beseira IS og frigjorde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25. januar 2015. Etter harde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bakkekamper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amerikanske flystøtte.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ble det første nederlaget for IS. </a:t>
            </a:r>
          </a:p>
          <a:p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ble Syrias Stalingrad. Kurdere sammenligner med Stalingrad fordi Hitler led sitt første, og avgjørende nederlag der i februar 1943.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CE413-8232-4AB5-ABDC-5233833A362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4660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2015: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lå i ruiner etter frigjøringa. Mye av byen var ødelagt av amerikanske bomber mot IS.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018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Flyktninger som vendte heim fra Tyrkia, valgte friheta 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selv om ikke hadde mye å hjelpe seg med.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198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EE6FBB-5EE0-4B48-A1C1-57BA21455593}" type="slidenum">
              <a:rPr lang="nb-NO" altLang="nb-NO" smtClean="0"/>
              <a:pPr eaLnBrk="1" hangingPunct="1">
                <a:spcBef>
                  <a:spcPct val="0"/>
                </a:spcBef>
              </a:pPr>
              <a:t>13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Gjenoppbygginga starta raskt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men forsinkes fortsatt av mangel på maskiner og materialer.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NATO-landa handhever en økonomisk og humanitær blokade av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NATO –landa gjør dette etter ønske fra Tyrkia. De deltar i Tyrkias kamp for å svekke og ødelegge det nye folkestyret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7518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kurdiske styrkene (YPG/YPJ) fortsatte kampen mot IS etter seieren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Og de slåss ikke bare for egne interesser: «Den kampen vi fører mot IS ,  er en kamp for  hele verden», sa Nasrin Abdullah etter frigjøringa av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 er leder av YPJ, kvinnenes forsvarsstyrker.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verden har ikke gitt noe tilbake.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0174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Snarere tvert i mot.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26. august 2016:  Etter at tverrkulturelle SDF (Syrias demokratiske styrker) hadde påført  IS mange nederlag, rykka Tyrkia inn i Syria.  Målet var å ta tilbake byen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Manbij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 IS hadde tapt. F16-fly  fra USA beskytta  invasjonsstyrken.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Tyrkia okkuperer fortsatt et område mellom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 er på størrelse med Vestfold.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Seinere har Tyrkia jevnlig gjennomført angrep over statsgrensa mot Syria, med tungt artilleri og i noen tilfeller flyangrep.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862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SDF (Syrias demokratiske styrker) har fortsatt kampen mot IS etter seieren ved Kobane i januar 2015.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 frigjorde 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17. oktober 2017. IS hadde brukt torget som avrettingssted. SDF hengte opp flagg der det før var avkappa hoder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IS-terroren mot befolkninga var slutt – men også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 ødelagt. Mye av ødeleggelsene er utført av IS, men amerikansk bombing retta mot IS-stillinger har ødelagt flest bygninger.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107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nøydde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seg ikke med tortur og henrettelser. I denne kinosalen ved torget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tvang IS  barn til å se på live-overføring av halshogginger.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3512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Før de måtte trekke seg tilbake, ødela IS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-kraftverket  nord for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Det  tilsvarer mer enn fem Alta-kraftverk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plasserte sprengladninger på vitale deler til hver av de åtte turbinene. I slutten av oktober 2017 hadde ingeniørene klart å reparerer tre av turbinene. Men blokaden gjør det svært vanskelig å få tak i reservedeler.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la stor vekt på å ødelegge samfunnsmessig infrastruktur. Etter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friggjøringa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døde mange – og særlig barn og gamle – av unødvendig sykdom fordi IS hadde sprengt renseanlegget som forsynte byen med rent vann.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19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 to lever fordi NATO-landas humanitære blokade ikke er 100 % effektiv. Kvinnesykehuset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hadde i oktober 2017  fått inn  tre kuvøser.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Også den norske blokaden har et lite hull: Fra juli 2017 har Norge gitt et lite månedlig bidrag til drift av et sykehus i byen Tal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Abyad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8858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demokratiske føderasjonen Nord-Syria ble oppretta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2016. Den omfatter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storparten av det området som SDF har befridd fra IS.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Kurdiske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Hedya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Yosef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arabiske Mensur El-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Selum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de første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medlederne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Føderasjonen.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161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20. oktober 2017 . SDF har nedkjempa IS. 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fritt.</a:t>
            </a:r>
          </a:p>
          <a:p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Medleder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Leyla Mustafa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Sivile Råd holdt tale om gjenoppbygginga og framtida i et samla, demokratisk Syria.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4562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 det frie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Raqqa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 et demokratisk,  pluralistisk og desentralisert Syria.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motstanderne er mange: IS og presidentene Erdogan i Tyrkia og Assad i Syria er bare noen av dem.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Føderasjonen Nord-Syria vil ikke bryte ut av Syria. De vil ikke ha en ny stat.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1286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lite tilbakeblikk. I januar 2017, to år etter nederlaget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var IS på vikende front, men de kontrollerte fortsatt store deler av Syria og Irak. Den tyrkiske okkupasjonen i nordvest hadde «tatt tilbake»  bare en liten del av området IS hadde tapt etter det første nederlaget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9164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19. januar 2018: På ett år hadde IS tapt det meste, og hadde bare tre små områder nær grensa  mot Irak.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SDF, med amerikansk støtte  og den syriske regjeringshæren med støtte fra Russland, Iran og Hezbollah hadde overtatt kontrollen.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Tyrkia  beholdt fortsatt  det okkuperte område mellom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Kobanê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 oktober 2017 hadde Tyrkia i tillegg okkupert et område sør for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(Den blå pilen peker på området.) Dermed var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omringa.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Gjennom hele 2017 hadde president Erdogan gjentatt og gjentatt at «terroristene»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Rojava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en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trusel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 Tyrkia.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0882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20. januar  2018. Tyrkiske  fly- og bakkestyrker starter angrepene mot 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De angriper både fra Tyrkia og fra de områdene Tyrkia allerede okkuperte.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Jihadistgrupper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Den frie syriske hæren (FSA) deltar på tyrkisk side.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Russland hadde på forhånd gitt Erdogan klarsignal for å bruke fly i syrisk luftrom. USA var også  orientert. Tyrkias statsminister kunngjorde at målet er å ta kontroll over 10 000 kvadratkilometer. Det er tre ganger så mye som det området Tyrkia okkuperte på Kypros i 1974.  Den okkupasjonen ble fordømt av FN og verdenssamfunnet.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38978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Tyrkiske myndigheter publiserte 22. januar 2018 dette bildet av tysk-produserte tanks som brukes under invasjonen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Tyrkia gjør et poeng av at de angriper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Syria med våpen fra allierte NATO-land.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44878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President Ismail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Kahramani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den tyrkiske nasjonalforsamlinga sier at </a:t>
            </a:r>
            <a:r>
              <a:rPr lang="nb-NO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jihad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hellig krig – er nødvendig for tyrkisk framgang i 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«Nå er vi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Vi er en stor stat. Uten </a:t>
            </a:r>
            <a:r>
              <a:rPr lang="nb-NO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jihad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 det ikke bli framgang.»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1147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25. januar 2018. På den sjette krigsdagen sa  NATOs generalsekretær Jens Stoltenberg : «Tyrkia har som alle land rett til sjølforsvar».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Mens presidenten i den tyrkiske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nasjonalforsmalinga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sier det er </a:t>
            </a:r>
            <a:r>
              <a:rPr lang="nb-NO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jihad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8986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28. januar 2018 var det demonstrasjoner til støtte for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mange byer i Europa.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av parolene i Roma: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Morder Erdogan – hendene vekk fra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 går Hitler, i dag Erdogan. Fascismen fortsetter i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Afrin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3037-4717-4F09-9E39-B873DB6E023B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99452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 med i Solidaritet Med Kurdistan.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CE413-8232-4AB5-ABDC-5233833A362A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6431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571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517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362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291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9606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050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09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0531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22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742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644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ECCAD-A553-46D9-B5F3-FB3286DF57D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7090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0F561-D996-444D-BE1B-399681DE449C}" type="datetimeFigureOut">
              <a:rPr lang="nb-NO" smtClean="0"/>
              <a:t>24.03.2018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966C1-A471-4EF4-9AB1-B9D3F46848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886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35896" y="7938"/>
            <a:ext cx="5508104" cy="487961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sz="4800" dirty="0" smtClean="0"/>
              <a:t/>
            </a:r>
            <a:br>
              <a:rPr lang="nb-NO" sz="4800" dirty="0" smtClean="0"/>
            </a:br>
            <a:r>
              <a:rPr lang="nb-NO" sz="800" dirty="0" smtClean="0"/>
              <a:t> </a:t>
            </a:r>
            <a:br>
              <a:rPr lang="nb-NO" sz="800" dirty="0" smtClean="0"/>
            </a:br>
            <a:r>
              <a:rPr lang="nb-NO" sz="800" dirty="0"/>
              <a:t/>
            </a:r>
            <a:br>
              <a:rPr lang="nb-NO" sz="800" dirty="0"/>
            </a:br>
            <a:r>
              <a:rPr lang="nb-NO" sz="800" dirty="0" smtClean="0"/>
              <a:t/>
            </a:r>
            <a:br>
              <a:rPr lang="nb-NO" sz="800" dirty="0" smtClean="0"/>
            </a:br>
            <a:r>
              <a:rPr lang="nb-NO" sz="800" dirty="0"/>
              <a:t/>
            </a:r>
            <a:br>
              <a:rPr lang="nb-NO" sz="800" dirty="0"/>
            </a:br>
            <a:r>
              <a:rPr lang="nb-NO" sz="800" dirty="0" smtClean="0"/>
              <a:t/>
            </a:r>
            <a:br>
              <a:rPr lang="nb-NO" sz="800" dirty="0" smtClean="0"/>
            </a:br>
            <a:r>
              <a:rPr lang="nb-NO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Rojava</a:t>
            </a: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Den kurdiske delen av Syria</a:t>
            </a:r>
            <a:b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kurdernes nye folkestyre </a:t>
            </a:r>
            <a:br>
              <a:rPr lang="nb-N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 en modell for folkene  i Midtøsten?</a:t>
            </a:r>
            <a:br>
              <a:rPr lang="nb-N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lang="nb-NO" sz="1400" dirty="0" smtClean="0"/>
              <a:t>	</a:t>
            </a:r>
            <a:br>
              <a:rPr lang="nb-NO" sz="1400" dirty="0" smtClean="0"/>
            </a:br>
            <a:r>
              <a:rPr lang="nb-NO" sz="1400" dirty="0" smtClean="0"/>
              <a:t>                 </a:t>
            </a:r>
            <a:br>
              <a:rPr lang="nb-NO" sz="1400" dirty="0" smtClean="0"/>
            </a:br>
            <a:r>
              <a:rPr lang="nb-NO" sz="1400" dirty="0"/>
              <a:t> </a:t>
            </a:r>
            <a:r>
              <a:rPr lang="nb-NO" sz="1400" dirty="0" smtClean="0"/>
              <a:t>                 </a:t>
            </a:r>
            <a:r>
              <a:rPr lang="nb-NO" sz="1800" b="1" dirty="0" smtClean="0"/>
              <a:t>Del 3 i Solidaritet med Kurdistans foredragsserie</a:t>
            </a:r>
            <a:r>
              <a:rPr lang="nb-NO" sz="1800" b="1" dirty="0"/>
              <a:t/>
            </a:r>
            <a:br>
              <a:rPr lang="nb-NO" sz="1800" b="1" dirty="0"/>
            </a:br>
            <a:r>
              <a:rPr lang="nb-NO" sz="1800" b="1" dirty="0" smtClean="0"/>
              <a:t/>
            </a:r>
            <a:br>
              <a:rPr lang="nb-NO" sz="1800" b="1" dirty="0" smtClean="0"/>
            </a:br>
            <a:r>
              <a:rPr lang="nb-NO" sz="1400" dirty="0"/>
              <a:t/>
            </a:r>
            <a:br>
              <a:rPr lang="nb-NO" sz="1400" dirty="0"/>
            </a:b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4" name="AutoShape 2" descr="kart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7" name="Picture 3" descr="F:\Mine dokument 2\Documents\Bøker\Kurdistan 2016\Bakgrunnsmateriale\cropped-nett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7555"/>
            <a:ext cx="9144000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z="1600" smtClean="0">
                <a:solidFill>
                  <a:schemeClr val="tx1"/>
                </a:solidFill>
              </a:rPr>
              <a:t>1</a:t>
            </a:fld>
            <a:endParaRPr lang="nb-NO" sz="1600" dirty="0">
              <a:solidFill>
                <a:schemeClr val="tx1"/>
              </a:solidFill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635896" cy="488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5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F:\111AAA\Documents\Kurdistan-arbeid\KURD-FOTO\2002 Turid og eg på tur\kurderfestninga\kamel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97" y="0"/>
            <a:ext cx="91449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-25586" y="0"/>
            <a:ext cx="9144930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800" dirty="0" smtClean="0">
                <a:solidFill>
                  <a:srgbClr val="FFFF00"/>
                </a:solidFill>
              </a:rPr>
              <a:t>På </a:t>
            </a:r>
            <a:r>
              <a:rPr lang="nb-NO" sz="2800" dirty="0" err="1" smtClean="0">
                <a:solidFill>
                  <a:srgbClr val="FFFF00"/>
                </a:solidFill>
              </a:rPr>
              <a:t>UNESCOs</a:t>
            </a:r>
            <a:r>
              <a:rPr lang="nb-NO" sz="2800" dirty="0" smtClean="0">
                <a:solidFill>
                  <a:srgbClr val="FFFF00"/>
                </a:solidFill>
              </a:rPr>
              <a:t> verdensarvliste er dette </a:t>
            </a:r>
            <a:r>
              <a:rPr lang="nb-NO" sz="2800" i="1" dirty="0" smtClean="0">
                <a:solidFill>
                  <a:srgbClr val="FFFF00"/>
                </a:solidFill>
              </a:rPr>
              <a:t>Krak </a:t>
            </a:r>
            <a:r>
              <a:rPr lang="nb-NO" sz="2800" i="1" dirty="0" err="1" smtClean="0">
                <a:solidFill>
                  <a:srgbClr val="FFFF00"/>
                </a:solidFill>
              </a:rPr>
              <a:t>des</a:t>
            </a:r>
            <a:r>
              <a:rPr lang="nb-NO" sz="2800" i="1" dirty="0" smtClean="0">
                <a:solidFill>
                  <a:srgbClr val="FFFF00"/>
                </a:solidFill>
              </a:rPr>
              <a:t> </a:t>
            </a:r>
            <a:r>
              <a:rPr lang="nb-NO" sz="2800" i="1" dirty="0" err="1" smtClean="0">
                <a:solidFill>
                  <a:srgbClr val="FFFF00"/>
                </a:solidFill>
              </a:rPr>
              <a:t>Chevalliers</a:t>
            </a:r>
            <a:r>
              <a:rPr lang="nb-NO" sz="2800" i="1" dirty="0" smtClean="0">
                <a:solidFill>
                  <a:srgbClr val="FFFF00"/>
                </a:solidFill>
              </a:rPr>
              <a:t> </a:t>
            </a:r>
            <a:r>
              <a:rPr lang="nb-NO" sz="2800" dirty="0" smtClean="0">
                <a:solidFill>
                  <a:srgbClr val="FFFF00"/>
                </a:solidFill>
              </a:rPr>
              <a:t>– </a:t>
            </a:r>
            <a:r>
              <a:rPr lang="nb-NO" sz="2800" i="1" dirty="0" smtClean="0">
                <a:solidFill>
                  <a:srgbClr val="FFFF00"/>
                </a:solidFill>
              </a:rPr>
              <a:t>Korsfarerfestningen</a:t>
            </a:r>
            <a:r>
              <a:rPr lang="nb-NO" sz="2800" dirty="0" smtClean="0">
                <a:solidFill>
                  <a:srgbClr val="FFFF00"/>
                </a:solidFill>
              </a:rPr>
              <a:t>. Det lokale navnet er </a:t>
            </a:r>
            <a:r>
              <a:rPr lang="nb-NO" sz="2800" i="1" dirty="0" smtClean="0">
                <a:solidFill>
                  <a:srgbClr val="FFFF00"/>
                </a:solidFill>
              </a:rPr>
              <a:t>Kurderfestningen</a:t>
            </a:r>
            <a:endParaRPr lang="nb-NO" sz="28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21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4" descr="Bilderesultat for sala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" y="735322"/>
            <a:ext cx="9139949" cy="609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tel 1"/>
          <p:cNvSpPr txBox="1">
            <a:spLocks/>
          </p:cNvSpPr>
          <p:nvPr/>
        </p:nvSpPr>
        <p:spPr>
          <a:xfrm>
            <a:off x="1" y="0"/>
            <a:ext cx="9139948" cy="1440160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 smtClean="0">
                <a:solidFill>
                  <a:srgbClr val="FFFF00"/>
                </a:solidFill>
              </a:rPr>
              <a:t>I dag hedres </a:t>
            </a:r>
            <a:r>
              <a:rPr lang="nb-NO" sz="3200" dirty="0" err="1" smtClean="0">
                <a:solidFill>
                  <a:srgbClr val="FFFF00"/>
                </a:solidFill>
              </a:rPr>
              <a:t>Saladdin</a:t>
            </a:r>
            <a:r>
              <a:rPr lang="nb-NO" sz="3200" dirty="0" smtClean="0">
                <a:solidFill>
                  <a:srgbClr val="FFFF00"/>
                </a:solidFill>
              </a:rPr>
              <a:t>- den store muslimske hærføreren - med denne statuen utenfor Gamlebyen i Damaskus. </a:t>
            </a:r>
            <a:br>
              <a:rPr lang="nb-NO" sz="3200" dirty="0" smtClean="0">
                <a:solidFill>
                  <a:srgbClr val="FFFF00"/>
                </a:solidFill>
              </a:rPr>
            </a:br>
            <a:r>
              <a:rPr lang="nb-NO" sz="3200" dirty="0" smtClean="0">
                <a:solidFill>
                  <a:srgbClr val="FFFF00"/>
                </a:solidFill>
              </a:rPr>
              <a:t>Men turistguidene forteller ikke at var kurder.</a:t>
            </a:r>
            <a:endParaRPr lang="nb-NO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8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z="1600" b="1" smtClean="0">
                <a:solidFill>
                  <a:schemeClr val="tx1"/>
                </a:solidFill>
              </a:rPr>
              <a:t>4</a:t>
            </a:fld>
            <a:endParaRPr lang="nb-NO" sz="1600" b="1" dirty="0">
              <a:solidFill>
                <a:schemeClr val="tx1"/>
              </a:solidFill>
            </a:endParaRP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" y="1196752"/>
            <a:ext cx="9338884" cy="5472608"/>
          </a:xfrm>
          <a:prstGeom prst="rect">
            <a:avLst/>
          </a:prstGeom>
        </p:spPr>
      </p:pic>
      <p:pic>
        <p:nvPicPr>
          <p:cNvPr id="8" name="Bilde 7" descr="kartlogo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661248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ittel 1"/>
          <p:cNvSpPr txBox="1">
            <a:spLocks/>
          </p:cNvSpPr>
          <p:nvPr/>
        </p:nvSpPr>
        <p:spPr>
          <a:xfrm>
            <a:off x="0" y="260648"/>
            <a:ext cx="9144000" cy="936104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800" smtClean="0">
                <a:solidFill>
                  <a:srgbClr val="FFFF00"/>
                </a:solidFill>
              </a:rPr>
              <a:t>Rojava –  og det øvrige Kurdistan ligger midt i det olje- og gassrike området som stormaktene vil ha kontroll over</a:t>
            </a:r>
            <a:endParaRPr lang="nb-NO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766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41" y="609728"/>
            <a:ext cx="9175441" cy="626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694" y="6109614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0" y="978785"/>
            <a:ext cx="6768753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FF00"/>
                </a:solidFill>
              </a:rPr>
              <a:t>De tre kurdiske flertallsområdene i Syria</a:t>
            </a:r>
            <a:endParaRPr lang="nb-NO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56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0"/>
            <a:ext cx="7596336" cy="11430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nb-NO" sz="3100" dirty="0" smtClean="0">
                <a:solidFill>
                  <a:srgbClr val="FFFF00"/>
                </a:solidFill>
              </a:rPr>
              <a:t>Det demokratiske enhetspartiet (PYD) som ble </a:t>
            </a:r>
            <a:br>
              <a:rPr lang="nb-NO" sz="3100" dirty="0" smtClean="0">
                <a:solidFill>
                  <a:srgbClr val="FFFF00"/>
                </a:solidFill>
              </a:rPr>
            </a:br>
            <a:r>
              <a:rPr lang="nb-NO" sz="3100" dirty="0" smtClean="0">
                <a:solidFill>
                  <a:srgbClr val="FFFF00"/>
                </a:solidFill>
              </a:rPr>
              <a:t>stifta i 2003, fikk etter hvert størst oppslutning</a:t>
            </a:r>
            <a:endParaRPr lang="nb-NO" sz="3100" dirty="0">
              <a:solidFill>
                <a:srgbClr val="FFFF00"/>
              </a:solidFill>
            </a:endParaRPr>
          </a:p>
        </p:txBody>
      </p:sp>
      <p:pic>
        <p:nvPicPr>
          <p:cNvPr id="3" name="Picture 2" descr="F:\Mine dokument 2\Documents\Kurdistan-arbeid\2015 PYD-kongress. Rojava september 2015\Foto frå Rojava september 2015\Foto eg vil gjere betre\PYD-kongress 2015 - dag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00" y="1122195"/>
            <a:ext cx="7596336" cy="569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340768"/>
            <a:ext cx="1767215" cy="196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4425574" y="6450115"/>
            <a:ext cx="325371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FFFF00"/>
                </a:solidFill>
              </a:rPr>
              <a:t>Fra </a:t>
            </a:r>
            <a:r>
              <a:rPr lang="nb-NO" dirty="0" err="1" smtClean="0">
                <a:solidFill>
                  <a:srgbClr val="FFFF00"/>
                </a:solidFill>
              </a:rPr>
              <a:t>PYDs</a:t>
            </a:r>
            <a:r>
              <a:rPr lang="nb-NO" dirty="0" smtClean="0">
                <a:solidFill>
                  <a:srgbClr val="FFFF00"/>
                </a:solidFill>
              </a:rPr>
              <a:t> landsmøte høsten 2015</a:t>
            </a:r>
            <a:endParaRPr lang="nb-NO" dirty="0">
              <a:solidFill>
                <a:srgbClr val="FFFF00"/>
              </a:solidFill>
            </a:endParaRPr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154406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719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2608"/>
            <a:ext cx="4517052" cy="478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504" y="2072608"/>
            <a:ext cx="4688356" cy="480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17140" y="410615"/>
            <a:ext cx="9126860" cy="166199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400" dirty="0" smtClean="0">
                <a:solidFill>
                  <a:srgbClr val="FFFF00"/>
                </a:solidFill>
              </a:rPr>
              <a:t>Kvotering av kvinner er ikke nok i PYD.</a:t>
            </a:r>
          </a:p>
          <a:p>
            <a:pPr algn="ctr"/>
            <a:r>
              <a:rPr lang="nb-NO" sz="3400" dirty="0" err="1" smtClean="0">
                <a:solidFill>
                  <a:srgbClr val="FFFF00"/>
                </a:solidFill>
              </a:rPr>
              <a:t>Shahoz</a:t>
            </a:r>
            <a:r>
              <a:rPr lang="nb-NO" sz="3400" dirty="0" smtClean="0">
                <a:solidFill>
                  <a:srgbClr val="FFFF00"/>
                </a:solidFill>
              </a:rPr>
              <a:t> </a:t>
            </a:r>
            <a:r>
              <a:rPr lang="nb-NO" sz="3400" dirty="0" err="1" smtClean="0">
                <a:solidFill>
                  <a:srgbClr val="FFFF00"/>
                </a:solidFill>
              </a:rPr>
              <a:t>Hesen</a:t>
            </a:r>
            <a:r>
              <a:rPr lang="nb-NO" sz="3400" dirty="0" smtClean="0">
                <a:solidFill>
                  <a:srgbClr val="FFFF00"/>
                </a:solidFill>
              </a:rPr>
              <a:t> og </a:t>
            </a:r>
            <a:r>
              <a:rPr lang="nb-NO" sz="3400" dirty="0" err="1" smtClean="0">
                <a:solidFill>
                  <a:srgbClr val="FFFF00"/>
                </a:solidFill>
              </a:rPr>
              <a:t>Ayshe</a:t>
            </a:r>
            <a:r>
              <a:rPr lang="nb-NO" sz="3400" dirty="0" smtClean="0">
                <a:solidFill>
                  <a:srgbClr val="FFFF00"/>
                </a:solidFill>
              </a:rPr>
              <a:t> </a:t>
            </a:r>
            <a:r>
              <a:rPr lang="nb-NO" sz="3400" dirty="0" err="1" smtClean="0">
                <a:solidFill>
                  <a:srgbClr val="FFFF00"/>
                </a:solidFill>
              </a:rPr>
              <a:t>Hiso</a:t>
            </a:r>
            <a:r>
              <a:rPr lang="nb-NO" sz="3400" dirty="0" smtClean="0">
                <a:solidFill>
                  <a:srgbClr val="FFFF00"/>
                </a:solidFill>
              </a:rPr>
              <a:t>  er </a:t>
            </a:r>
            <a:r>
              <a:rPr lang="nb-NO" sz="3400" dirty="0" err="1" smtClean="0">
                <a:solidFill>
                  <a:srgbClr val="FFFF00"/>
                </a:solidFill>
              </a:rPr>
              <a:t>medledere</a:t>
            </a:r>
            <a:r>
              <a:rPr lang="nb-NO" sz="3400" dirty="0" smtClean="0">
                <a:solidFill>
                  <a:srgbClr val="FFFF00"/>
                </a:solidFill>
              </a:rPr>
              <a:t> i partiet</a:t>
            </a:r>
          </a:p>
        </p:txBody>
      </p:sp>
      <p:pic>
        <p:nvPicPr>
          <p:cNvPr id="5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713" y="6066401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08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8</a:t>
            </a:fld>
            <a:endParaRPr lang="nb-NO"/>
          </a:p>
        </p:txBody>
      </p:sp>
      <p:pic>
        <p:nvPicPr>
          <p:cNvPr id="26626" name="Picture 2" descr="F:\Mine dokument 2\Documents\Kurdistan-arbeid\Newroztur 2013\2013.03.31 Foto Newroztur\Rojava\1 Bustadhus bombing Sere Kaniye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512"/>
            <a:ext cx="5202187" cy="693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202187" y="24885"/>
            <a:ext cx="3941813" cy="686341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nb-NO" sz="2800" b="1" dirty="0" smtClean="0"/>
          </a:p>
          <a:p>
            <a:r>
              <a:rPr lang="nb-NO" sz="2800" dirty="0" smtClean="0"/>
              <a:t>Assad slo tilbake mot revolusjonen i </a:t>
            </a:r>
            <a:r>
              <a:rPr lang="nb-NO" sz="2800" dirty="0" err="1" smtClean="0"/>
              <a:t>Rojava</a:t>
            </a:r>
            <a:r>
              <a:rPr lang="nb-NO" sz="2800" dirty="0" smtClean="0"/>
              <a:t>. Flyangrep mot sykehus og boligområder.</a:t>
            </a:r>
          </a:p>
          <a:p>
            <a:endParaRPr lang="nb-NO" sz="2800" dirty="0" smtClean="0"/>
          </a:p>
          <a:p>
            <a:endParaRPr lang="nb-NO" sz="2800" dirty="0" smtClean="0"/>
          </a:p>
          <a:p>
            <a:r>
              <a:rPr lang="nb-NO" sz="2800" dirty="0" smtClean="0"/>
              <a:t>Syriske bomber slo</a:t>
            </a:r>
          </a:p>
          <a:p>
            <a:r>
              <a:rPr lang="nb-NO" sz="2800" dirty="0" smtClean="0"/>
              <a:t>i november 2012  ut to av veggene i leiligheta der han  bodde sammen med mor og to søstre.</a:t>
            </a:r>
          </a:p>
          <a:p>
            <a:endParaRPr lang="nb-NO" sz="2800" dirty="0" smtClean="0"/>
          </a:p>
          <a:p>
            <a:r>
              <a:rPr lang="nb-NO" sz="2800" dirty="0" smtClean="0"/>
              <a:t>Han berga sykkelen</a:t>
            </a:r>
            <a:r>
              <a:rPr lang="nb-NO" sz="2800" b="1" dirty="0" smtClean="0"/>
              <a:t>.</a:t>
            </a:r>
            <a:endParaRPr lang="nb-NO" sz="2800" b="1" dirty="0"/>
          </a:p>
          <a:p>
            <a:endParaRPr lang="nb-NO" sz="800" b="1" dirty="0" smtClean="0"/>
          </a:p>
          <a:p>
            <a:endParaRPr lang="nb-NO" sz="800" b="1" dirty="0"/>
          </a:p>
          <a:p>
            <a:endParaRPr lang="nb-NO" sz="800" b="1" dirty="0"/>
          </a:p>
          <a:p>
            <a:endParaRPr lang="nb-NO" sz="800" b="1" dirty="0"/>
          </a:p>
          <a:p>
            <a:endParaRPr lang="nb-NO" sz="800" b="1" dirty="0"/>
          </a:p>
          <a:p>
            <a:endParaRPr lang="nb-NO" sz="800" b="1" dirty="0" smtClean="0"/>
          </a:p>
        </p:txBody>
      </p:sp>
      <p:pic>
        <p:nvPicPr>
          <p:cNvPr id="5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71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9</a:t>
            </a:fld>
            <a:endParaRPr lang="nb-NO"/>
          </a:p>
        </p:txBody>
      </p:sp>
      <p:pic>
        <p:nvPicPr>
          <p:cNvPr id="3" name="Bilde 2" descr="https://scontent-ams2-1.xx.fbcdn.net/hphotos-xfp1/t31.0-8/1979987_1089625347723524_5529988225178401727_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996" y="1772816"/>
            <a:ext cx="4511372" cy="432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 descr="https://scontent-ams2-1.xx.fbcdn.net/hphotos-xal1/v/t1.0-9/11825887_836483136465096_1685166089798718283_n.jpg?oh=84b44bf96b85d2085c482dbc457c9ecb&amp;oe=56FC711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26" y="1772816"/>
            <a:ext cx="4632628" cy="43191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Sylinder 4"/>
          <p:cNvSpPr txBox="1"/>
          <p:nvPr/>
        </p:nvSpPr>
        <p:spPr>
          <a:xfrm>
            <a:off x="-24606" y="0"/>
            <a:ext cx="9140974" cy="181588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800" dirty="0" smtClean="0"/>
              <a:t>President </a:t>
            </a:r>
            <a:r>
              <a:rPr lang="nb-NO" sz="2800" dirty="0"/>
              <a:t>Erdogan </a:t>
            </a:r>
            <a:r>
              <a:rPr lang="nb-NO" sz="2800" dirty="0" smtClean="0"/>
              <a:t>satsa alt </a:t>
            </a:r>
            <a:r>
              <a:rPr lang="nb-NO" sz="2800" dirty="0"/>
              <a:t>på IS</a:t>
            </a:r>
          </a:p>
          <a:p>
            <a:pPr algn="ctr"/>
            <a:r>
              <a:rPr lang="nb-NO" sz="2800" dirty="0" smtClean="0"/>
              <a:t>da han i 2013 så at verken FSA  (Den frie syriske hæren) </a:t>
            </a:r>
          </a:p>
          <a:p>
            <a:pPr algn="ctr"/>
            <a:r>
              <a:rPr lang="nb-NO" sz="2800" dirty="0"/>
              <a:t>e</a:t>
            </a:r>
            <a:r>
              <a:rPr lang="nb-NO" sz="2800" dirty="0" smtClean="0"/>
              <a:t>ller ulike </a:t>
            </a:r>
            <a:r>
              <a:rPr lang="nb-NO" sz="2800" dirty="0" err="1" smtClean="0"/>
              <a:t>jihadistgrupper</a:t>
            </a:r>
            <a:r>
              <a:rPr lang="nb-NO" sz="2800" dirty="0" smtClean="0"/>
              <a:t> klarte å knuse folkestyret i </a:t>
            </a:r>
            <a:r>
              <a:rPr lang="nb-NO" sz="2800" dirty="0" err="1" smtClean="0"/>
              <a:t>Rojava</a:t>
            </a:r>
            <a:r>
              <a:rPr lang="nb-NO" sz="2800" dirty="0" smtClean="0"/>
              <a:t>.</a:t>
            </a:r>
          </a:p>
          <a:p>
            <a:pPr algn="ctr"/>
            <a:r>
              <a:rPr lang="nb-NO" sz="2800" dirty="0" smtClean="0"/>
              <a:t>USA støttet Tyrkias krig mot kurderne.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252176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9144000" cy="49685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Sylinder 2"/>
          <p:cNvSpPr txBox="1"/>
          <p:nvPr/>
        </p:nvSpPr>
        <p:spPr>
          <a:xfrm>
            <a:off x="28604" y="332656"/>
            <a:ext cx="9107313" cy="150810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8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nb-NO" sz="2800" dirty="0" smtClean="0">
                <a:solidFill>
                  <a:srgbClr val="FFFF00"/>
                </a:solidFill>
              </a:rPr>
              <a:t>I august 2014 stod </a:t>
            </a:r>
            <a:r>
              <a:rPr lang="nb-NO" sz="2800" dirty="0" err="1" smtClean="0">
                <a:solidFill>
                  <a:srgbClr val="FFFF00"/>
                </a:solidFill>
              </a:rPr>
              <a:t>jezidibefolkninga</a:t>
            </a:r>
            <a:r>
              <a:rPr lang="nb-NO" sz="2800" dirty="0" smtClean="0">
                <a:solidFill>
                  <a:srgbClr val="FFFF00"/>
                </a:solidFill>
              </a:rPr>
              <a:t> i nordlige Irak for tur: Myndighetene i </a:t>
            </a:r>
            <a:r>
              <a:rPr lang="nb-NO" sz="2800" dirty="0" err="1" smtClean="0">
                <a:solidFill>
                  <a:srgbClr val="FFFF00"/>
                </a:solidFill>
              </a:rPr>
              <a:t>Rojava</a:t>
            </a:r>
            <a:r>
              <a:rPr lang="nb-NO" sz="2800" dirty="0" smtClean="0">
                <a:solidFill>
                  <a:srgbClr val="FFFF00"/>
                </a:solidFill>
              </a:rPr>
              <a:t>  sendte da sine soldater til </a:t>
            </a:r>
            <a:r>
              <a:rPr lang="nb-NO" sz="2800" dirty="0" err="1" smtClean="0">
                <a:solidFill>
                  <a:srgbClr val="FFFF00"/>
                </a:solidFill>
              </a:rPr>
              <a:t>Shengal</a:t>
            </a:r>
            <a:r>
              <a:rPr lang="nb-NO" sz="2800" dirty="0" smtClean="0">
                <a:solidFill>
                  <a:srgbClr val="FFFF00"/>
                </a:solidFill>
              </a:rPr>
              <a:t>. De  evakuerte minst 30 000 </a:t>
            </a:r>
            <a:r>
              <a:rPr lang="nb-NO" sz="2800" dirty="0" err="1" smtClean="0">
                <a:solidFill>
                  <a:srgbClr val="FFFF00"/>
                </a:solidFill>
              </a:rPr>
              <a:t>jezidier</a:t>
            </a:r>
            <a:r>
              <a:rPr lang="nb-NO" sz="2800" dirty="0" smtClean="0">
                <a:solidFill>
                  <a:srgbClr val="FFFF00"/>
                </a:solidFill>
              </a:rPr>
              <a:t> vekk fra IS-massakrene. </a:t>
            </a:r>
            <a:r>
              <a:rPr lang="nb-NO" sz="800" dirty="0" smtClean="0">
                <a:solidFill>
                  <a:srgbClr val="FFFF00"/>
                </a:solidFill>
              </a:rPr>
              <a:t> </a:t>
            </a:r>
            <a:endParaRPr lang="nb-NO" sz="2800" dirty="0">
              <a:solidFill>
                <a:srgbClr val="FFFF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435640" y="6906870"/>
            <a:ext cx="157568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600" dirty="0" smtClean="0"/>
              <a:t>Foto: Al-Monitor</a:t>
            </a:r>
            <a:endParaRPr lang="nb-NO" sz="1600" dirty="0"/>
          </a:p>
        </p:txBody>
      </p:sp>
      <p:pic>
        <p:nvPicPr>
          <p:cNvPr id="5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35" y="6238787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411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11</a:t>
            </a:fld>
            <a:endParaRPr lang="nb-NO"/>
          </a:p>
        </p:txBody>
      </p:sp>
      <p:pic>
        <p:nvPicPr>
          <p:cNvPr id="15363" name="Picture 3" descr="F:\111AAA\Documents\Bøker\Kurdistan 2016\Foto til boka\2016.11.05 Til Tor Otto\7. 25. januar heiste Kobanê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9" y="0"/>
            <a:ext cx="5078347" cy="686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/>
          <p:cNvSpPr/>
          <p:nvPr/>
        </p:nvSpPr>
        <p:spPr>
          <a:xfrm>
            <a:off x="5073740" y="0"/>
            <a:ext cx="4070260" cy="689419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endParaRPr lang="nb-NO" sz="1100" dirty="0" smtClean="0"/>
          </a:p>
          <a:p>
            <a:pPr algn="ctr"/>
            <a:endParaRPr lang="nb-NO" sz="1100" dirty="0" smtClean="0"/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Kurdiske </a:t>
            </a:r>
            <a:r>
              <a:rPr lang="nb-NO" sz="3200" dirty="0">
                <a:solidFill>
                  <a:srgbClr val="FFFF00"/>
                </a:solidFill>
              </a:rPr>
              <a:t>styrker </a:t>
            </a:r>
            <a:br>
              <a:rPr lang="nb-NO" sz="3200" dirty="0">
                <a:solidFill>
                  <a:srgbClr val="FFFF00"/>
                </a:solidFill>
              </a:rPr>
            </a:br>
            <a:r>
              <a:rPr lang="nb-NO" sz="3200" dirty="0">
                <a:solidFill>
                  <a:srgbClr val="FFFF00"/>
                </a:solidFill>
              </a:rPr>
              <a:t>beseira IS </a:t>
            </a:r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og frigjorde </a:t>
            </a:r>
            <a:r>
              <a:rPr lang="nb-NO" sz="3200" dirty="0" err="1" smtClean="0">
                <a:solidFill>
                  <a:srgbClr val="FFFF00"/>
                </a:solidFill>
              </a:rPr>
              <a:t>Kobanê</a:t>
            </a:r>
            <a:r>
              <a:rPr lang="nb-NO" sz="3200" dirty="0">
                <a:solidFill>
                  <a:srgbClr val="FFFF00"/>
                </a:solidFill>
              </a:rPr>
              <a:t/>
            </a:r>
            <a:br>
              <a:rPr lang="nb-NO" sz="3200" dirty="0">
                <a:solidFill>
                  <a:srgbClr val="FFFF00"/>
                </a:solidFill>
              </a:rPr>
            </a:br>
            <a:r>
              <a:rPr lang="nb-NO" sz="3200" dirty="0">
                <a:solidFill>
                  <a:srgbClr val="FFFF00"/>
                </a:solidFill>
              </a:rPr>
              <a:t>25. januar 2015</a:t>
            </a:r>
            <a:r>
              <a:rPr lang="nb-NO" sz="3200" dirty="0" smtClean="0">
                <a:solidFill>
                  <a:srgbClr val="FFFF00"/>
                </a:solidFill>
              </a:rPr>
              <a:t>.</a:t>
            </a:r>
          </a:p>
          <a:p>
            <a:pPr algn="ctr"/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r>
              <a:rPr lang="nb-NO" sz="3200" dirty="0" err="1" smtClean="0">
                <a:solidFill>
                  <a:srgbClr val="FFFF00"/>
                </a:solidFill>
              </a:rPr>
              <a:t>Kobanê</a:t>
            </a:r>
            <a:r>
              <a:rPr lang="nb-NO" sz="3200" dirty="0" smtClean="0">
                <a:solidFill>
                  <a:srgbClr val="FFFF00"/>
                </a:solidFill>
              </a:rPr>
              <a:t> ble det første nederlaget for IS.</a:t>
            </a:r>
            <a:r>
              <a:rPr lang="nb-NO" sz="3200" dirty="0">
                <a:solidFill>
                  <a:srgbClr val="FFFF00"/>
                </a:solidFill>
              </a:rPr>
              <a:t/>
            </a:r>
            <a:br>
              <a:rPr lang="nb-NO" sz="3200" dirty="0">
                <a:solidFill>
                  <a:srgbClr val="FFFF00"/>
                </a:solidFill>
              </a:rPr>
            </a:br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endParaRPr lang="nb-NO" sz="3200" dirty="0">
              <a:solidFill>
                <a:srgbClr val="FFFF00"/>
              </a:solidFill>
            </a:endParaRPr>
          </a:p>
          <a:p>
            <a:pPr algn="ctr"/>
            <a:r>
              <a:rPr lang="nb-NO" sz="3200" dirty="0" err="1" smtClean="0">
                <a:solidFill>
                  <a:srgbClr val="FFFF00"/>
                </a:solidFill>
              </a:rPr>
              <a:t>Kobanê</a:t>
            </a:r>
            <a:r>
              <a:rPr lang="nb-NO" sz="3200" dirty="0" smtClean="0">
                <a:solidFill>
                  <a:srgbClr val="FFFF00"/>
                </a:solidFill>
              </a:rPr>
              <a:t> </a:t>
            </a:r>
            <a:r>
              <a:rPr lang="nb-NO" sz="3200" dirty="0">
                <a:solidFill>
                  <a:srgbClr val="FFFF00"/>
                </a:solidFill>
              </a:rPr>
              <a:t>ble </a:t>
            </a:r>
            <a:br>
              <a:rPr lang="nb-NO" sz="3200" dirty="0">
                <a:solidFill>
                  <a:srgbClr val="FFFF00"/>
                </a:solidFill>
              </a:rPr>
            </a:br>
            <a:r>
              <a:rPr lang="nb-NO" sz="3200" dirty="0">
                <a:solidFill>
                  <a:srgbClr val="FFFF00"/>
                </a:solidFill>
              </a:rPr>
              <a:t>Syrias </a:t>
            </a:r>
            <a:r>
              <a:rPr lang="nb-NO" sz="3200" dirty="0" smtClean="0">
                <a:solidFill>
                  <a:srgbClr val="FFFF00"/>
                </a:solidFill>
              </a:rPr>
              <a:t>Stalingrad.</a:t>
            </a:r>
          </a:p>
          <a:p>
            <a:pPr algn="ctr"/>
            <a:endParaRPr lang="nb-NO" sz="3200" dirty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5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286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111AAA\Documents\Kurdistan-arbeid\KURD-FOTO\Brukbare foto frå Kobane. Juni 2015\På motorsykkel i ruinane.jp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842"/>
            <a:ext cx="9144000" cy="643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0" y="-18434"/>
            <a:ext cx="9144000" cy="107721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/>
              <a:t>2015: </a:t>
            </a:r>
            <a:r>
              <a:rPr lang="nb-NO" sz="3200" dirty="0" err="1" smtClean="0"/>
              <a:t>Kobanê</a:t>
            </a:r>
            <a:r>
              <a:rPr lang="nb-NO" sz="3200" dirty="0" smtClean="0"/>
              <a:t> lå i ruiner etter frigjøringa. </a:t>
            </a:r>
          </a:p>
          <a:p>
            <a:pPr algn="ctr"/>
            <a:r>
              <a:rPr lang="nb-NO" sz="3200" dirty="0" smtClean="0"/>
              <a:t>Mye var ødelagt av amerikanske bomber mot IS</a:t>
            </a:r>
            <a:r>
              <a:rPr lang="nb-NO" sz="2600" dirty="0" smtClean="0"/>
              <a:t>. </a:t>
            </a: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501243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0528" y="73768"/>
            <a:ext cx="5400824" cy="6891346"/>
          </a:xfrm>
        </p:spPr>
      </p:pic>
      <p:sp>
        <p:nvSpPr>
          <p:cNvPr id="21507" name="Plassholder for lysbildenumm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A7B4757-E8D3-45AD-BA1E-D2513A038210}" type="slidenum">
              <a:rPr lang="nb-NO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nb-NO" altLang="nb-NO" sz="1400" smtClean="0"/>
          </a:p>
        </p:txBody>
      </p:sp>
      <p:sp>
        <p:nvSpPr>
          <p:cNvPr id="2" name="TekstSylinder 1"/>
          <p:cNvSpPr txBox="1"/>
          <p:nvPr/>
        </p:nvSpPr>
        <p:spPr>
          <a:xfrm>
            <a:off x="5148064" y="38015"/>
            <a:ext cx="3600400" cy="698652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Flyktninger som 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vendte heim fra Tyrkia, 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valgte friheta i </a:t>
            </a:r>
            <a:r>
              <a:rPr lang="nb-NO" sz="3200" dirty="0" err="1" smtClean="0">
                <a:solidFill>
                  <a:srgbClr val="FFFF00"/>
                </a:solidFill>
              </a:rPr>
              <a:t>Kobanê</a:t>
            </a:r>
            <a:r>
              <a:rPr lang="nb-NO" sz="3200" dirty="0" smtClean="0">
                <a:solidFill>
                  <a:srgbClr val="FFFF00"/>
                </a:solidFill>
              </a:rPr>
              <a:t> – </a:t>
            </a:r>
          </a:p>
          <a:p>
            <a:pPr algn="ctr"/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selv   om de ikke hadde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 mye å hjelpe seg med.</a:t>
            </a:r>
          </a:p>
          <a:p>
            <a:pPr algn="ctr"/>
            <a:endParaRPr lang="nb-NO" sz="3200" dirty="0">
              <a:solidFill>
                <a:srgbClr val="FFFF00"/>
              </a:solidFill>
            </a:endParaRPr>
          </a:p>
          <a:p>
            <a:pPr algn="ctr"/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endParaRPr lang="nb-NO" sz="3200" dirty="0">
              <a:solidFill>
                <a:srgbClr val="FFFF00"/>
              </a:solidFill>
            </a:endParaRPr>
          </a:p>
          <a:p>
            <a:pPr algn="ctr"/>
            <a:endParaRPr lang="nb-NO" sz="3200" dirty="0" smtClean="0">
              <a:solidFill>
                <a:srgbClr val="FFFF00"/>
              </a:solidFill>
            </a:endParaRPr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191707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81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14</a:t>
            </a:fld>
            <a:endParaRPr lang="nb-NO"/>
          </a:p>
        </p:txBody>
      </p:sp>
      <p:pic>
        <p:nvPicPr>
          <p:cNvPr id="2050" name="Picture 2" descr="F:\111AAA\Documents\Kurdistan-arbeid\KURD-FOTO\Foto hentet fra kamera 8.6\K-15 Gjenoppbygging\IMG_23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60" y="-28369"/>
            <a:ext cx="5186917" cy="691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4463480" y="0"/>
            <a:ext cx="4680520" cy="304698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Gjenoppbygginga 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starta raskt i </a:t>
            </a:r>
            <a:r>
              <a:rPr lang="nb-NO" sz="3200" dirty="0" err="1" smtClean="0">
                <a:solidFill>
                  <a:srgbClr val="FFFF00"/>
                </a:solidFill>
              </a:rPr>
              <a:t>Kobanê</a:t>
            </a:r>
            <a:r>
              <a:rPr lang="nb-NO" sz="32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– men forsinkes  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fortsatt av mangelen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 på maskiner og materialer </a:t>
            </a:r>
            <a:endParaRPr lang="nb-NO" sz="3200" dirty="0">
              <a:solidFill>
                <a:srgbClr val="FFFF00"/>
              </a:solidFill>
            </a:endParaRPr>
          </a:p>
        </p:txBody>
      </p:sp>
      <p:pic>
        <p:nvPicPr>
          <p:cNvPr id="9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162601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02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15</a:t>
            </a:fld>
            <a:endParaRPr lang="nb-NO"/>
          </a:p>
        </p:txBody>
      </p:sp>
      <p:pic>
        <p:nvPicPr>
          <p:cNvPr id="29699" name="Picture 3" descr="F:\Mine dokument 2\Documents\Kurdistan-arbeid\2015 PYD-kongress. Rojava september 2015\Foto frå Rojava september 2015\Kommandant Nesrîn Abdullah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6204762" y="0"/>
            <a:ext cx="2935419" cy="156966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nb-NO" sz="3200" dirty="0" smtClean="0">
                <a:solidFill>
                  <a:srgbClr val="FFFF00"/>
                </a:solidFill>
              </a:rPr>
              <a:t>2015: YPJ-leder </a:t>
            </a:r>
          </a:p>
          <a:p>
            <a:r>
              <a:rPr lang="nb-NO" sz="3200" dirty="0" smtClean="0">
                <a:solidFill>
                  <a:srgbClr val="FFFF00"/>
                </a:solidFill>
              </a:rPr>
              <a:t>Nasrin Abdullah </a:t>
            </a:r>
          </a:p>
          <a:p>
            <a:r>
              <a:rPr lang="nb-NO" sz="3200" dirty="0" smtClean="0">
                <a:solidFill>
                  <a:srgbClr val="FFFF00"/>
                </a:solidFill>
              </a:rPr>
              <a:t>etter: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6204763" y="947178"/>
            <a:ext cx="2939238" cy="33547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FFFF00"/>
                </a:solidFill>
              </a:rPr>
              <a:t>e</a:t>
            </a:r>
            <a:r>
              <a:rPr lang="nb-NO" sz="2800" dirty="0" smtClean="0">
                <a:solidFill>
                  <a:srgbClr val="FFFF00"/>
                </a:solidFill>
              </a:rPr>
              <a:t>tter frigjøringa</a:t>
            </a:r>
          </a:p>
          <a:p>
            <a:r>
              <a:rPr lang="nb-NO" sz="2800" dirty="0">
                <a:solidFill>
                  <a:srgbClr val="FFFF00"/>
                </a:solidFill>
              </a:rPr>
              <a:t>a</a:t>
            </a:r>
            <a:r>
              <a:rPr lang="nb-NO" sz="2800" dirty="0" smtClean="0">
                <a:solidFill>
                  <a:srgbClr val="FFFF00"/>
                </a:solidFill>
              </a:rPr>
              <a:t>v </a:t>
            </a:r>
            <a:r>
              <a:rPr lang="nb-NO" sz="2800" dirty="0" err="1" smtClean="0">
                <a:solidFill>
                  <a:srgbClr val="FFFF00"/>
                </a:solidFill>
              </a:rPr>
              <a:t>Kobanê</a:t>
            </a:r>
            <a:r>
              <a:rPr lang="nb-NO" sz="2800" dirty="0" smtClean="0">
                <a:solidFill>
                  <a:srgbClr val="FFFF00"/>
                </a:solidFill>
              </a:rPr>
              <a:t>:</a:t>
            </a:r>
          </a:p>
          <a:p>
            <a:endParaRPr lang="nb-NO" sz="2800" dirty="0" smtClean="0">
              <a:solidFill>
                <a:srgbClr val="FFFF00"/>
              </a:solidFill>
            </a:endParaRPr>
          </a:p>
          <a:p>
            <a:r>
              <a:rPr lang="nb-NO" sz="3200" dirty="0" smtClean="0">
                <a:solidFill>
                  <a:srgbClr val="FFFF00"/>
                </a:solidFill>
              </a:rPr>
              <a:t>«Den </a:t>
            </a:r>
            <a:r>
              <a:rPr lang="nb-NO" sz="3200" dirty="0">
                <a:solidFill>
                  <a:srgbClr val="FFFF00"/>
                </a:solidFill>
              </a:rPr>
              <a:t>kampen vi </a:t>
            </a:r>
            <a:r>
              <a:rPr lang="nb-NO" sz="3200" dirty="0" smtClean="0">
                <a:solidFill>
                  <a:srgbClr val="FFFF00"/>
                </a:solidFill>
              </a:rPr>
              <a:t>fører </a:t>
            </a:r>
            <a:r>
              <a:rPr lang="nb-NO" sz="3200" dirty="0">
                <a:solidFill>
                  <a:srgbClr val="FFFF00"/>
                </a:solidFill>
              </a:rPr>
              <a:t>mot </a:t>
            </a:r>
            <a:r>
              <a:rPr lang="nb-NO" sz="3200" dirty="0" smtClean="0">
                <a:solidFill>
                  <a:srgbClr val="FFFF00"/>
                </a:solidFill>
              </a:rPr>
              <a:t>IS,</a:t>
            </a:r>
            <a:endParaRPr lang="nb-NO" sz="3200" dirty="0">
              <a:solidFill>
                <a:srgbClr val="FFFF00"/>
              </a:solidFill>
            </a:endParaRPr>
          </a:p>
          <a:p>
            <a:r>
              <a:rPr lang="nb-NO" sz="3200" dirty="0">
                <a:solidFill>
                  <a:srgbClr val="FFFF00"/>
                </a:solidFill>
              </a:rPr>
              <a:t>e</a:t>
            </a:r>
            <a:r>
              <a:rPr lang="nb-NO" sz="3200" dirty="0" smtClean="0">
                <a:solidFill>
                  <a:srgbClr val="FFFF00"/>
                </a:solidFill>
              </a:rPr>
              <a:t>r </a:t>
            </a:r>
            <a:r>
              <a:rPr lang="nb-NO" sz="3200" dirty="0">
                <a:solidFill>
                  <a:srgbClr val="FFFF00"/>
                </a:solidFill>
              </a:rPr>
              <a:t>en kamp for</a:t>
            </a:r>
          </a:p>
          <a:p>
            <a:r>
              <a:rPr lang="nb-NO" sz="3200" dirty="0">
                <a:solidFill>
                  <a:srgbClr val="FFFF00"/>
                </a:solidFill>
              </a:rPr>
              <a:t> hele </a:t>
            </a:r>
            <a:r>
              <a:rPr lang="nb-NO" sz="3200" dirty="0" smtClean="0">
                <a:solidFill>
                  <a:srgbClr val="FFFF00"/>
                </a:solidFill>
              </a:rPr>
              <a:t>verden.»</a:t>
            </a:r>
            <a:endParaRPr lang="nb-NO" sz="3200" dirty="0">
              <a:solidFill>
                <a:srgbClr val="FFFF00"/>
              </a:solidFill>
            </a:endParaRPr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439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082169" cy="5462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40427" y="0"/>
            <a:ext cx="9144000" cy="187743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900" dirty="0"/>
              <a:t>A</a:t>
            </a:r>
            <a:r>
              <a:rPr lang="nb-NO" sz="2900" dirty="0" smtClean="0"/>
              <a:t>ugust 2016:  Etter at tverrkulturelle SDF (Syrias </a:t>
            </a:r>
            <a:r>
              <a:rPr lang="nb-NO" sz="2900" dirty="0" err="1" smtClean="0"/>
              <a:t>demokra</a:t>
            </a:r>
            <a:r>
              <a:rPr lang="nb-NO" sz="2900" dirty="0" smtClean="0"/>
              <a:t>-tiske styrker) hadde påført IS mange nederlag, rykka Tyrkia inn i Syria. Målet var å ta tilbake byen </a:t>
            </a:r>
            <a:r>
              <a:rPr lang="nb-NO" sz="2900" dirty="0" err="1" smtClean="0"/>
              <a:t>Manbij</a:t>
            </a:r>
            <a:r>
              <a:rPr lang="nb-NO" sz="2900" dirty="0" smtClean="0"/>
              <a:t> som IS hadde tapt. F16-fly fra USA beskytta invasjonsstyrken</a:t>
            </a:r>
            <a:endParaRPr lang="nb-NO" sz="2900" dirty="0"/>
          </a:p>
        </p:txBody>
      </p:sp>
      <p:pic>
        <p:nvPicPr>
          <p:cNvPr id="5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0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ECCAD-A553-46D9-B5F3-FB3286DF57D1}" type="slidenum">
              <a:rPr lang="nb-NO" altLang="nb-NO" smtClean="0"/>
              <a:pPr>
                <a:defRPr/>
              </a:pPr>
              <a:t>17</a:t>
            </a:fld>
            <a:endParaRPr lang="nb-NO" altLang="nb-NO"/>
          </a:p>
        </p:txBody>
      </p:sp>
      <p:pic>
        <p:nvPicPr>
          <p:cNvPr id="11266" name="Picture 2" descr="F:\111AAA\Documents\Kurdistan-arbeid\2017 September-Oktober  Bashur og Rojava\Alle foto Bashur-Rojava 10-2017\IMG_11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2123728" y="35349"/>
            <a:ext cx="7029772" cy="175432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700" dirty="0">
                <a:solidFill>
                  <a:srgbClr val="FFFF00"/>
                </a:solidFill>
              </a:rPr>
              <a:t>O</a:t>
            </a:r>
            <a:r>
              <a:rPr lang="nb-NO" sz="2700" dirty="0" smtClean="0">
                <a:solidFill>
                  <a:srgbClr val="FFFF00"/>
                </a:solidFill>
              </a:rPr>
              <a:t>ktober 2017: SDF frigjorde </a:t>
            </a:r>
            <a:r>
              <a:rPr lang="nb-NO" sz="2700" dirty="0" err="1" smtClean="0">
                <a:solidFill>
                  <a:srgbClr val="FFFF00"/>
                </a:solidFill>
              </a:rPr>
              <a:t>Raqqa</a:t>
            </a:r>
            <a:r>
              <a:rPr lang="nb-NO" sz="2700" dirty="0" smtClean="0">
                <a:solidFill>
                  <a:srgbClr val="FFFF00"/>
                </a:solidFill>
              </a:rPr>
              <a:t>, den såkalte «IS-hovedstaden». IS hadde brukt torget som avrettingssted. SDF hengte opp flagg der det før var avkappa hoder  </a:t>
            </a:r>
            <a:endParaRPr lang="nb-NO" sz="2700" dirty="0">
              <a:solidFill>
                <a:srgbClr val="FFFF00"/>
              </a:solidFill>
            </a:endParaRPr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1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18</a:t>
            </a:fld>
            <a:endParaRPr lang="nb-NO"/>
          </a:p>
        </p:txBody>
      </p:sp>
      <p:pic>
        <p:nvPicPr>
          <p:cNvPr id="4098" name="Picture 2" descr="F:\111AAA\Documents\Kurdistan-arbeid\2017 September-Oktober  Bashur og Rojava\Alle foto Bashur-Rojava 10-2017\IMG_11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5580112" y="0"/>
            <a:ext cx="3563888" cy="255454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I denne kinosalen ved torget i </a:t>
            </a:r>
            <a:r>
              <a:rPr lang="nb-NO" sz="3200" dirty="0" err="1" smtClean="0"/>
              <a:t>Raqqa</a:t>
            </a:r>
            <a:r>
              <a:rPr lang="nb-NO" sz="3200" dirty="0" smtClean="0"/>
              <a:t> tvang IS  barn til å </a:t>
            </a:r>
          </a:p>
          <a:p>
            <a:r>
              <a:rPr lang="nb-NO" sz="3200" dirty="0" smtClean="0"/>
              <a:t>se på live-overføring</a:t>
            </a:r>
          </a:p>
          <a:p>
            <a:r>
              <a:rPr lang="nb-NO" sz="3200" dirty="0"/>
              <a:t>a</a:t>
            </a:r>
            <a:r>
              <a:rPr lang="nb-NO" sz="3200" dirty="0" smtClean="0"/>
              <a:t>v halshogginger</a:t>
            </a:r>
            <a:endParaRPr lang="nb-NO" sz="3200" dirty="0"/>
          </a:p>
        </p:txBody>
      </p:sp>
      <p:pic>
        <p:nvPicPr>
          <p:cNvPr id="7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34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19</a:t>
            </a:fld>
            <a:endParaRPr lang="nb-NO"/>
          </a:p>
        </p:txBody>
      </p:sp>
      <p:pic>
        <p:nvPicPr>
          <p:cNvPr id="2050" name="Picture 2" descr="F:\111AAA\Documents\Kurdistan-arbeid\2017 September-Oktober  Bashur og Rojava\Alle foto Bashur-Rojava 10-2017\IMG_11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0" y="5821813"/>
            <a:ext cx="9120214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/>
              <a:t>Før de måtte trekke seg tilbake, ødela IS </a:t>
            </a:r>
            <a:r>
              <a:rPr lang="nb-NO" sz="3200" dirty="0" err="1" smtClean="0"/>
              <a:t>Tabqa</a:t>
            </a:r>
            <a:r>
              <a:rPr lang="nb-NO" sz="3200" dirty="0" smtClean="0"/>
              <a:t>-kraftverket som tilsvarer mer enn fem Alta-kraftverk</a:t>
            </a:r>
            <a:endParaRPr lang="nb-NO" sz="3200" dirty="0"/>
          </a:p>
        </p:txBody>
      </p:sp>
      <p:pic>
        <p:nvPicPr>
          <p:cNvPr id="7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795045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25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20</a:t>
            </a:fld>
            <a:endParaRPr lang="nb-NO"/>
          </a:p>
        </p:txBody>
      </p:sp>
      <p:pic>
        <p:nvPicPr>
          <p:cNvPr id="5122" name="Picture 2" descr="F:\111AAA\Documents\Kurdistan-arbeid\2017 September-Oktober  Bashur og Rojava\Alle foto Bashur-Rojava 10-2017\IMG_056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925" y="-17120"/>
            <a:ext cx="9255365" cy="694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-108520" y="5517232"/>
            <a:ext cx="9252520" cy="206210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800" dirty="0" smtClean="0">
                <a:solidFill>
                  <a:srgbClr val="FFFF00"/>
                </a:solidFill>
              </a:rPr>
              <a:t>Disse to lever fordi NATO-landas</a:t>
            </a:r>
            <a:r>
              <a:rPr lang="nb-NO" sz="3200" dirty="0" smtClean="0">
                <a:solidFill>
                  <a:srgbClr val="FFFF00"/>
                </a:solidFill>
              </a:rPr>
              <a:t> </a:t>
            </a:r>
            <a:r>
              <a:rPr lang="nb-NO" sz="3200" dirty="0">
                <a:solidFill>
                  <a:srgbClr val="FFFF00"/>
                </a:solidFill>
              </a:rPr>
              <a:t>humanitære blokade </a:t>
            </a:r>
            <a:endParaRPr lang="nb-NO" sz="3200" dirty="0" smtClean="0">
              <a:solidFill>
                <a:srgbClr val="FFFF00"/>
              </a:solidFill>
            </a:endParaRP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av </a:t>
            </a:r>
            <a:r>
              <a:rPr lang="nb-NO" sz="3200" dirty="0" err="1" smtClean="0">
                <a:solidFill>
                  <a:srgbClr val="FFFF00"/>
                </a:solidFill>
              </a:rPr>
              <a:t>Rojava</a:t>
            </a:r>
            <a:r>
              <a:rPr lang="nb-NO" sz="3200" dirty="0" smtClean="0">
                <a:solidFill>
                  <a:srgbClr val="FFFF00"/>
                </a:solidFill>
              </a:rPr>
              <a:t> ikke er </a:t>
            </a:r>
            <a:r>
              <a:rPr lang="nb-NO" sz="3200" dirty="0">
                <a:solidFill>
                  <a:srgbClr val="FFFF00"/>
                </a:solidFill>
              </a:rPr>
              <a:t>100 % </a:t>
            </a:r>
            <a:r>
              <a:rPr lang="nb-NO" sz="3200" dirty="0" smtClean="0">
                <a:solidFill>
                  <a:srgbClr val="FFFF00"/>
                </a:solidFill>
              </a:rPr>
              <a:t>effektiv. Kvinnesykehuset </a:t>
            </a:r>
            <a:r>
              <a:rPr lang="nb-NO" sz="3200" dirty="0">
                <a:solidFill>
                  <a:srgbClr val="FFFF00"/>
                </a:solidFill>
              </a:rPr>
              <a:t>i </a:t>
            </a:r>
            <a:r>
              <a:rPr lang="nb-NO" sz="3200" dirty="0" err="1" smtClean="0">
                <a:solidFill>
                  <a:srgbClr val="FFFF00"/>
                </a:solidFill>
              </a:rPr>
              <a:t>i</a:t>
            </a:r>
            <a:r>
              <a:rPr lang="nb-NO" sz="3200" dirty="0" smtClean="0">
                <a:solidFill>
                  <a:srgbClr val="FFFF00"/>
                </a:solidFill>
              </a:rPr>
              <a:t> </a:t>
            </a:r>
            <a:r>
              <a:rPr lang="nb-NO" sz="3200" dirty="0" err="1" smtClean="0">
                <a:solidFill>
                  <a:srgbClr val="FFFF00"/>
                </a:solidFill>
              </a:rPr>
              <a:t>Kobanê</a:t>
            </a:r>
            <a:r>
              <a:rPr lang="nb-NO" sz="3200" dirty="0" smtClean="0">
                <a:solidFill>
                  <a:srgbClr val="FFFF00"/>
                </a:solidFill>
              </a:rPr>
              <a:t> </a:t>
            </a:r>
            <a:r>
              <a:rPr lang="nb-NO" sz="3200" dirty="0">
                <a:solidFill>
                  <a:srgbClr val="FFFF00"/>
                </a:solidFill>
              </a:rPr>
              <a:t>hadde i </a:t>
            </a:r>
            <a:r>
              <a:rPr lang="nb-NO" sz="3200" dirty="0" smtClean="0">
                <a:solidFill>
                  <a:srgbClr val="FFFF00"/>
                </a:solidFill>
              </a:rPr>
              <a:t>oktober 2017  fått inn tre </a:t>
            </a:r>
            <a:r>
              <a:rPr lang="nb-NO" sz="3200" dirty="0">
                <a:solidFill>
                  <a:srgbClr val="FFFF00"/>
                </a:solidFill>
              </a:rPr>
              <a:t>kuvøser</a:t>
            </a:r>
          </a:p>
          <a:p>
            <a:pPr algn="ctr"/>
            <a:endParaRPr lang="nb-NO" sz="3200" dirty="0">
              <a:solidFill>
                <a:srgbClr val="FFFF00"/>
              </a:solidFill>
            </a:endParaRPr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5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648072"/>
          </a:xfrm>
          <a:solidFill>
            <a:srgbClr val="00B050"/>
          </a:solidFill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pPr algn="ctr"/>
            <a:r>
              <a:rPr lang="nb-NO" sz="2800" dirty="0" smtClean="0">
                <a:solidFill>
                  <a:srgbClr val="FFFF00"/>
                </a:solidFill>
              </a:rPr>
              <a:t>Den demokratiske Føderasjonen Nord-Syria ble danna i 2016</a:t>
            </a:r>
            <a:endParaRPr lang="nb-NO" sz="2800" dirty="0">
              <a:solidFill>
                <a:srgbClr val="FFFF00"/>
              </a:solidFill>
            </a:endParaRPr>
          </a:p>
        </p:txBody>
      </p:sp>
      <p:pic>
        <p:nvPicPr>
          <p:cNvPr id="21506" name="Picture 2" descr="C:\Users\Di\Pictures\2016.11.05 Til Tor Otto\2016.03.26 fix Hedya Yousef 11 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673299"/>
            <a:ext cx="3871342" cy="531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Di\Pictures\2016.11.05 Til Tor Otto\2016.03.26 fix Monsour 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260" y="660639"/>
            <a:ext cx="3681164" cy="529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0" y="5949280"/>
            <a:ext cx="9144000" cy="101566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b-NO" sz="2400" dirty="0" smtClean="0">
                <a:solidFill>
                  <a:srgbClr val="FFFF00"/>
                </a:solidFill>
              </a:rPr>
              <a:t>          </a:t>
            </a:r>
            <a:r>
              <a:rPr lang="nb-NO" sz="2800" dirty="0" smtClean="0">
                <a:solidFill>
                  <a:srgbClr val="FFFF00"/>
                </a:solidFill>
              </a:rPr>
              <a:t>Kurdiske </a:t>
            </a:r>
            <a:r>
              <a:rPr lang="nb-NO" sz="2800" dirty="0" err="1" smtClean="0">
                <a:solidFill>
                  <a:srgbClr val="FFFF00"/>
                </a:solidFill>
              </a:rPr>
              <a:t>Hedya</a:t>
            </a:r>
            <a:r>
              <a:rPr lang="nb-NO" sz="2800" dirty="0" smtClean="0">
                <a:solidFill>
                  <a:srgbClr val="FFFF00"/>
                </a:solidFill>
              </a:rPr>
              <a:t> </a:t>
            </a:r>
            <a:r>
              <a:rPr lang="nb-NO" sz="2800" dirty="0" err="1">
                <a:solidFill>
                  <a:srgbClr val="FFFF00"/>
                </a:solidFill>
              </a:rPr>
              <a:t>Yosef</a:t>
            </a:r>
            <a:r>
              <a:rPr lang="nb-NO" sz="2800" dirty="0">
                <a:solidFill>
                  <a:srgbClr val="FFFF00"/>
                </a:solidFill>
              </a:rPr>
              <a:t> </a:t>
            </a:r>
            <a:r>
              <a:rPr lang="nb-NO" sz="2800" dirty="0" smtClean="0">
                <a:solidFill>
                  <a:srgbClr val="FFFF00"/>
                </a:solidFill>
              </a:rPr>
              <a:t>   og   arabiske  Mensur El-</a:t>
            </a:r>
            <a:r>
              <a:rPr lang="nb-NO" sz="2800" dirty="0" err="1" smtClean="0">
                <a:solidFill>
                  <a:srgbClr val="FFFF00"/>
                </a:solidFill>
              </a:rPr>
              <a:t>Selum</a:t>
            </a:r>
            <a:r>
              <a:rPr lang="nb-NO" sz="28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      </a:t>
            </a:r>
            <a:r>
              <a:rPr lang="nb-NO" sz="2800" dirty="0" smtClean="0">
                <a:solidFill>
                  <a:srgbClr val="FFFF00"/>
                </a:solidFill>
              </a:rPr>
              <a:t>er de første </a:t>
            </a:r>
            <a:r>
              <a:rPr lang="nb-NO" sz="2800" dirty="0" err="1" smtClean="0">
                <a:solidFill>
                  <a:srgbClr val="FFFF00"/>
                </a:solidFill>
              </a:rPr>
              <a:t>medlederne</a:t>
            </a:r>
            <a:r>
              <a:rPr lang="nb-NO" sz="2800" dirty="0" smtClean="0">
                <a:solidFill>
                  <a:srgbClr val="FFFF00"/>
                </a:solidFill>
              </a:rPr>
              <a:t> </a:t>
            </a:r>
            <a:r>
              <a:rPr lang="nb-NO" sz="2800" dirty="0">
                <a:solidFill>
                  <a:srgbClr val="FFFF00"/>
                </a:solidFill>
              </a:rPr>
              <a:t>i Føderasjonen </a:t>
            </a:r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174287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87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22</a:t>
            </a:fld>
            <a:endParaRPr lang="nb-NO"/>
          </a:p>
        </p:txBody>
      </p:sp>
      <p:pic>
        <p:nvPicPr>
          <p:cNvPr id="7170" name="Picture 2" descr="F:\111AAA\Documents\Kurdistan-arbeid\2017 September-Oktober  Bashur og Rojava\Alle foto Bashur-Rojava 10-2017\IMG_19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14" y="512541"/>
            <a:ext cx="5904656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2" y="5973365"/>
            <a:ext cx="9143998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800" dirty="0" err="1" smtClean="0">
                <a:solidFill>
                  <a:srgbClr val="FFFF00"/>
                </a:solidFill>
              </a:rPr>
              <a:t>Medleder</a:t>
            </a:r>
            <a:r>
              <a:rPr lang="nb-NO" sz="2800" dirty="0" smtClean="0">
                <a:solidFill>
                  <a:srgbClr val="FFFF00"/>
                </a:solidFill>
              </a:rPr>
              <a:t> Leyla Mustafa i </a:t>
            </a:r>
            <a:r>
              <a:rPr lang="nb-NO" sz="2800" dirty="0" err="1" smtClean="0">
                <a:solidFill>
                  <a:srgbClr val="FFFF00"/>
                </a:solidFill>
              </a:rPr>
              <a:t>Raqqa</a:t>
            </a:r>
            <a:r>
              <a:rPr lang="nb-NO" sz="2800" dirty="0" smtClean="0">
                <a:solidFill>
                  <a:srgbClr val="FFFF00"/>
                </a:solidFill>
              </a:rPr>
              <a:t> Sivile Råd </a:t>
            </a:r>
          </a:p>
          <a:p>
            <a:pPr algn="ctr"/>
            <a:r>
              <a:rPr lang="nb-NO" sz="2800" dirty="0">
                <a:solidFill>
                  <a:srgbClr val="FFFF00"/>
                </a:solidFill>
              </a:rPr>
              <a:t>t</a:t>
            </a:r>
            <a:r>
              <a:rPr lang="nb-NO" sz="2800" dirty="0" smtClean="0">
                <a:solidFill>
                  <a:srgbClr val="FFFF00"/>
                </a:solidFill>
              </a:rPr>
              <a:t>alte om gjenoppbygginga og framtida i et demokratisk Syria</a:t>
            </a:r>
            <a:endParaRPr lang="nb-NO" sz="2800" dirty="0">
              <a:solidFill>
                <a:srgbClr val="FFFF00"/>
              </a:solidFill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0" y="-12104"/>
            <a:ext cx="9143999" cy="55399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000" dirty="0" smtClean="0">
                <a:solidFill>
                  <a:srgbClr val="FFFF00"/>
                </a:solidFill>
              </a:rPr>
              <a:t>20. oktober 2017: SDF har nedkjempa IS! </a:t>
            </a:r>
            <a:r>
              <a:rPr lang="nb-NO" sz="3000" dirty="0" err="1" smtClean="0">
                <a:solidFill>
                  <a:srgbClr val="FFFF00"/>
                </a:solidFill>
              </a:rPr>
              <a:t>Raqqa</a:t>
            </a:r>
            <a:r>
              <a:rPr lang="nb-NO" sz="3000" dirty="0" smtClean="0">
                <a:solidFill>
                  <a:srgbClr val="FFFF00"/>
                </a:solidFill>
              </a:rPr>
              <a:t> er fritt! </a:t>
            </a:r>
            <a:endParaRPr lang="nb-NO" sz="3000" dirty="0"/>
          </a:p>
        </p:txBody>
      </p:sp>
      <p:pic>
        <p:nvPicPr>
          <p:cNvPr id="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6" y="5811034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61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731" y="0"/>
            <a:ext cx="9324528" cy="6923522"/>
          </a:xfr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66C1-A471-4EF4-9AB1-B9D3F46848A7}" type="slidenum">
              <a:rPr lang="nb-NO" smtClean="0"/>
              <a:t>23</a:t>
            </a:fld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-180528" y="-5682"/>
            <a:ext cx="9324528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rgbClr val="FFFF00"/>
                </a:solidFill>
              </a:rPr>
              <a:t>O</a:t>
            </a:r>
            <a:r>
              <a:rPr lang="nb-NO" sz="3200" dirty="0" smtClean="0">
                <a:solidFill>
                  <a:srgbClr val="FFFF00"/>
                </a:solidFill>
              </a:rPr>
              <a:t>ktober 2017. Dette kjemper de for:</a:t>
            </a:r>
          </a:p>
          <a:p>
            <a:pPr algn="ctr"/>
            <a:r>
              <a:rPr lang="nb-NO" sz="3200" dirty="0" smtClean="0">
                <a:solidFill>
                  <a:srgbClr val="FFFF00"/>
                </a:solidFill>
              </a:rPr>
              <a:t>Fra </a:t>
            </a:r>
            <a:r>
              <a:rPr lang="nb-NO" sz="3200" dirty="0">
                <a:solidFill>
                  <a:srgbClr val="FFFF00"/>
                </a:solidFill>
              </a:rPr>
              <a:t>det frie </a:t>
            </a:r>
            <a:r>
              <a:rPr lang="nb-NO" sz="3200" dirty="0" err="1">
                <a:solidFill>
                  <a:srgbClr val="FFFF00"/>
                </a:solidFill>
              </a:rPr>
              <a:t>Raqqa</a:t>
            </a:r>
            <a:r>
              <a:rPr lang="nb-NO" sz="3200" dirty="0">
                <a:solidFill>
                  <a:srgbClr val="FFFF00"/>
                </a:solidFill>
              </a:rPr>
              <a:t> til et demokratisk, </a:t>
            </a:r>
            <a:br>
              <a:rPr lang="nb-NO" sz="3200" dirty="0">
                <a:solidFill>
                  <a:srgbClr val="FFFF00"/>
                </a:solidFill>
              </a:rPr>
            </a:br>
            <a:r>
              <a:rPr lang="nb-NO" sz="3200" dirty="0">
                <a:solidFill>
                  <a:srgbClr val="FFFF00"/>
                </a:solidFill>
              </a:rPr>
              <a:t>pluralistisk og desentralisert Syria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-180528" y="5948557"/>
            <a:ext cx="9324528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 smtClean="0"/>
              <a:t>Men motstanderne er mange:  IS og presidentene Erdogan i Tyrkia og Assad i Syria er bare noen av dem.</a:t>
            </a:r>
          </a:p>
        </p:txBody>
      </p:sp>
      <p:pic>
        <p:nvPicPr>
          <p:cNvPr id="7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246" y="6363113"/>
            <a:ext cx="539551" cy="53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0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432048"/>
          </a:xfrm>
        </p:spPr>
        <p:txBody>
          <a:bodyPr>
            <a:normAutofit/>
          </a:bodyPr>
          <a:lstStyle/>
          <a:p>
            <a:r>
              <a:rPr lang="nb-NO" sz="1800" dirty="0" smtClean="0"/>
              <a:t>Syria i januar 2017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8672"/>
            <a:ext cx="8229600" cy="4525963"/>
          </a:xfrm>
        </p:spPr>
        <p:txBody>
          <a:bodyPr/>
          <a:lstStyle/>
          <a:p>
            <a:endParaRPr lang="nb-NO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60" y="377073"/>
            <a:ext cx="7992887" cy="6830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0" y="-6377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800" dirty="0" smtClean="0">
                <a:solidFill>
                  <a:srgbClr val="FFFF00"/>
                </a:solidFill>
              </a:rPr>
              <a:t>Januar 2017: To år etter </a:t>
            </a:r>
            <a:r>
              <a:rPr lang="nb-NO" sz="2800" dirty="0" err="1" smtClean="0">
                <a:solidFill>
                  <a:srgbClr val="FFFF00"/>
                </a:solidFill>
              </a:rPr>
              <a:t>Kobanê</a:t>
            </a:r>
            <a:r>
              <a:rPr lang="nb-NO" sz="2800" dirty="0" smtClean="0">
                <a:solidFill>
                  <a:srgbClr val="FFFF00"/>
                </a:solidFill>
              </a:rPr>
              <a:t> var IS på vikende front, </a:t>
            </a:r>
          </a:p>
          <a:p>
            <a:pPr algn="ctr"/>
            <a:r>
              <a:rPr lang="nb-NO" sz="2800" dirty="0" smtClean="0"/>
              <a:t>men kontrollerte fortsatt store deler av Syria og Ir</a:t>
            </a:r>
            <a:r>
              <a:rPr lang="nb-NO" sz="2800" dirty="0" smtClean="0">
                <a:solidFill>
                  <a:srgbClr val="FFFF00"/>
                </a:solidFill>
              </a:rPr>
              <a:t>ak.</a:t>
            </a:r>
            <a:endParaRPr lang="nb-NO" sz="2800" dirty="0">
              <a:solidFill>
                <a:srgbClr val="FFFF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236296" y="4005064"/>
            <a:ext cx="620683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IRAK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956256" y="976988"/>
            <a:ext cx="738472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Tyrkia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690783" y="5207962"/>
            <a:ext cx="1681417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Islamsk Stat (IS)</a:t>
            </a:r>
            <a:endParaRPr lang="nb-NO" sz="1400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79512" y="3477637"/>
            <a:ext cx="2088232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 smtClean="0"/>
              <a:t>Syriske regjeringsstyrker</a:t>
            </a:r>
          </a:p>
          <a:p>
            <a:pPr algn="ctr"/>
            <a:r>
              <a:rPr lang="nb-NO" sz="1400" b="1" dirty="0" smtClean="0"/>
              <a:t>+ Hezbollah og Iran</a:t>
            </a:r>
            <a:endParaRPr lang="nb-NO" sz="1400" b="1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563140" y="1484784"/>
            <a:ext cx="660488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Tyrkia</a:t>
            </a:r>
            <a:endParaRPr lang="nb-NO" sz="1400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3347864" y="1485704"/>
            <a:ext cx="270375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400" b="1" dirty="0" smtClean="0"/>
              <a:t>Syrias demokratiske styrker (SDF) </a:t>
            </a:r>
          </a:p>
          <a:p>
            <a:r>
              <a:rPr lang="nb-NO" sz="1400" b="1" dirty="0" smtClean="0"/>
              <a:t>med støtte fra USA</a:t>
            </a:r>
            <a:endParaRPr lang="nb-NO" sz="1400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239215" y="1504752"/>
            <a:ext cx="577402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400" b="1" dirty="0"/>
              <a:t>(SDF</a:t>
            </a:r>
            <a:r>
              <a:rPr lang="nb-NO" sz="1400" b="1" dirty="0" smtClean="0"/>
              <a:t>)</a:t>
            </a:r>
            <a:endParaRPr lang="nb-NO" sz="1400" b="1" dirty="0"/>
          </a:p>
        </p:txBody>
      </p:sp>
      <p:sp>
        <p:nvSpPr>
          <p:cNvPr id="13" name="Rektangel 1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/>
              <a:t> 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1103839" y="2996952"/>
            <a:ext cx="1261815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Al </a:t>
            </a:r>
            <a:r>
              <a:rPr lang="nb-NO" sz="1400" b="1" dirty="0" err="1" smtClean="0"/>
              <a:t>Nusra</a:t>
            </a:r>
            <a:r>
              <a:rPr lang="nb-NO" sz="1400" b="1" dirty="0"/>
              <a:t> </a:t>
            </a:r>
            <a:r>
              <a:rPr lang="nb-NO" sz="1400" b="1" dirty="0" smtClean="0"/>
              <a:t> m.fl.</a:t>
            </a:r>
            <a:endParaRPr lang="nb-NO" sz="14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2051720" y="6215826"/>
            <a:ext cx="1440159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Al </a:t>
            </a:r>
            <a:r>
              <a:rPr lang="nb-NO" sz="1400" b="1" dirty="0" err="1" smtClean="0"/>
              <a:t>Nusra</a:t>
            </a:r>
            <a:r>
              <a:rPr lang="nb-NO" sz="1400" b="1" dirty="0" smtClean="0"/>
              <a:t> m.fl.</a:t>
            </a:r>
            <a:endParaRPr lang="nb-NO" sz="1400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3585589" y="6528176"/>
            <a:ext cx="100811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JORDAN</a:t>
            </a:r>
            <a:endParaRPr lang="nb-NO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-9135" y="4833446"/>
            <a:ext cx="114454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LIBANON</a:t>
            </a:r>
            <a:endParaRPr lang="nb-NO" dirty="0"/>
          </a:p>
        </p:txBody>
      </p:sp>
      <p:pic>
        <p:nvPicPr>
          <p:cNvPr id="20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438" y="6046549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/>
          <p:cNvSpPr txBox="1"/>
          <p:nvPr/>
        </p:nvSpPr>
        <p:spPr>
          <a:xfrm>
            <a:off x="2107893" y="1404863"/>
            <a:ext cx="665567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b-NO" sz="900" b="1" dirty="0" smtClean="0"/>
              <a:t>Okkupert </a:t>
            </a:r>
          </a:p>
          <a:p>
            <a:r>
              <a:rPr lang="nb-NO" sz="900" b="1" dirty="0" smtClean="0"/>
              <a:t>av Tyrkia</a:t>
            </a:r>
            <a:endParaRPr lang="nb-NO" sz="900" b="1" dirty="0"/>
          </a:p>
        </p:txBody>
      </p:sp>
    </p:spTree>
    <p:extLst>
      <p:ext uri="{BB962C8B-B14F-4D97-AF65-F5344CB8AC3E}">
        <p14:creationId xmlns:p14="http://schemas.microsoft.com/office/powerpoint/2010/main" val="248694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3" y="110293"/>
            <a:ext cx="8030886" cy="676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467544" y="21221"/>
            <a:ext cx="8248888" cy="56938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100" dirty="0" smtClean="0">
                <a:solidFill>
                  <a:srgbClr val="FFFF00"/>
                </a:solidFill>
              </a:rPr>
              <a:t>19. januar 2018: På ett år hadde IS tapt det meste</a:t>
            </a:r>
            <a:endParaRPr lang="nb-NO" sz="3100" dirty="0">
              <a:solidFill>
                <a:srgbClr val="FFFF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266059" y="570816"/>
            <a:ext cx="864096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b="1" dirty="0" smtClean="0"/>
              <a:t>TYRKIA</a:t>
            </a:r>
            <a:endParaRPr lang="nb-NO" sz="1600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707904" y="1484784"/>
            <a:ext cx="22709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400" b="1" dirty="0" smtClean="0"/>
              <a:t>Syrias demokratiske styrker </a:t>
            </a:r>
          </a:p>
          <a:p>
            <a:r>
              <a:rPr lang="nb-NO" sz="1400" b="1" dirty="0" smtClean="0"/>
              <a:t>med amerikansk støtte</a:t>
            </a:r>
            <a:endParaRPr lang="nb-NO" sz="1400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021107" y="3285688"/>
            <a:ext cx="1997278" cy="52322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400" b="1" dirty="0" smtClean="0"/>
              <a:t>Syriske regjeringsstyrker</a:t>
            </a:r>
          </a:p>
          <a:p>
            <a:pPr algn="ctr"/>
            <a:r>
              <a:rPr lang="nb-NO" sz="1400" b="1" dirty="0" smtClean="0"/>
              <a:t>+ Hezbollah og Iran</a:t>
            </a:r>
            <a:endParaRPr lang="nb-NO" sz="1400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4442774" y="3859307"/>
            <a:ext cx="1362681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b="1" dirty="0" smtClean="0"/>
              <a:t>Islamsk Stat (IS)</a:t>
            </a:r>
            <a:endParaRPr lang="nb-NO" sz="1400" b="1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590481" y="2708920"/>
            <a:ext cx="317716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b="1" dirty="0" smtClean="0"/>
              <a:t>IS</a:t>
            </a:r>
            <a:endParaRPr lang="nb-NO" sz="1400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827585" y="2292260"/>
            <a:ext cx="1224136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Al </a:t>
            </a:r>
            <a:r>
              <a:rPr lang="nb-NO" sz="1400" b="1" dirty="0" err="1" smtClean="0"/>
              <a:t>Nusra</a:t>
            </a:r>
            <a:r>
              <a:rPr lang="nb-NO" sz="1400" b="1" dirty="0" smtClean="0"/>
              <a:t> m.fl.</a:t>
            </a:r>
            <a:endParaRPr lang="nb-NO" sz="14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300639" y="3932019"/>
            <a:ext cx="641522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 smtClean="0"/>
              <a:t>IRAK</a:t>
            </a:r>
            <a:endParaRPr lang="nb-NO" b="1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251519" y="4612486"/>
            <a:ext cx="946093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 smtClean="0"/>
              <a:t>Libanon</a:t>
            </a:r>
            <a:endParaRPr lang="nb-NO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1331638" y="1052736"/>
            <a:ext cx="507907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SDF</a:t>
            </a:r>
            <a:endParaRPr lang="nb-NO" sz="1400" b="1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3160816" y="6506292"/>
            <a:ext cx="97917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 smtClean="0"/>
              <a:t>JORDAN</a:t>
            </a:r>
            <a:endParaRPr lang="nb-NO" b="1" dirty="0"/>
          </a:p>
        </p:txBody>
      </p:sp>
      <p:pic>
        <p:nvPicPr>
          <p:cNvPr id="16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178" y="6024665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kstSylinder 18"/>
          <p:cNvSpPr txBox="1"/>
          <p:nvPr/>
        </p:nvSpPr>
        <p:spPr>
          <a:xfrm>
            <a:off x="1891489" y="1165566"/>
            <a:ext cx="1295547" cy="261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100" b="1" dirty="0" smtClean="0"/>
              <a:t>Okkupert av Tyrkia</a:t>
            </a:r>
            <a:endParaRPr lang="nb-NO" sz="1100" b="1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275855" y="5373216"/>
            <a:ext cx="1193468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b="1" dirty="0"/>
              <a:t>Al </a:t>
            </a:r>
            <a:r>
              <a:rPr lang="nb-NO" sz="1400" b="1" dirty="0" err="1"/>
              <a:t>Nusra</a:t>
            </a:r>
            <a:r>
              <a:rPr lang="nb-NO" sz="1400" b="1" dirty="0"/>
              <a:t> m.fl</a:t>
            </a:r>
            <a:r>
              <a:rPr lang="nb-NO" sz="1400" b="1" dirty="0" smtClean="0"/>
              <a:t>.</a:t>
            </a:r>
            <a:endParaRPr lang="nb-NO" sz="1400" dirty="0"/>
          </a:p>
        </p:txBody>
      </p:sp>
      <p:sp>
        <p:nvSpPr>
          <p:cNvPr id="22" name="Pil høyre 21"/>
          <p:cNvSpPr/>
          <p:nvPr/>
        </p:nvSpPr>
        <p:spPr>
          <a:xfrm>
            <a:off x="971600" y="1722293"/>
            <a:ext cx="67251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71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7" y="1031650"/>
            <a:ext cx="9218663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-1" y="0"/>
            <a:ext cx="9231281" cy="206210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20. januar </a:t>
            </a:r>
            <a:r>
              <a:rPr lang="nb-NO" sz="3200" dirty="0" smtClean="0"/>
              <a:t>2018: Tyrkiske- fly og bakkestyrker starter angrepene mot </a:t>
            </a:r>
            <a:r>
              <a:rPr lang="nb-NO" sz="3200" dirty="0" err="1" smtClean="0"/>
              <a:t>Afrin</a:t>
            </a:r>
            <a:r>
              <a:rPr lang="nb-NO" sz="3200" dirty="0" smtClean="0"/>
              <a:t>. De angriper både fra Tyrkia</a:t>
            </a:r>
          </a:p>
          <a:p>
            <a:pPr algn="ctr"/>
            <a:r>
              <a:rPr lang="nb-NO" sz="3200" dirty="0" smtClean="0"/>
              <a:t>og fra de områdene Tyrkia okkuperer. </a:t>
            </a:r>
            <a:r>
              <a:rPr lang="nb-NO" sz="3200" dirty="0" err="1" smtClean="0"/>
              <a:t>Jihadistgrupper</a:t>
            </a:r>
            <a:endParaRPr lang="nb-NO" sz="3200" dirty="0" smtClean="0"/>
          </a:p>
          <a:p>
            <a:pPr algn="ctr"/>
            <a:r>
              <a:rPr lang="nb-NO" sz="3200" dirty="0"/>
              <a:t>o</a:t>
            </a:r>
            <a:r>
              <a:rPr lang="nb-NO" sz="3200" dirty="0" smtClean="0"/>
              <a:t>g Den såkalte frie syriske hæren deltar på tyrkisk side.</a:t>
            </a:r>
            <a:endParaRPr lang="nb-NO" sz="32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187624" y="3356992"/>
            <a:ext cx="65915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b="1" dirty="0" err="1" smtClean="0"/>
              <a:t>Afrin</a:t>
            </a:r>
            <a:endParaRPr lang="nb-NO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432954" y="2099840"/>
            <a:ext cx="1261884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TYRKIA</a:t>
            </a:r>
            <a:endParaRPr lang="nb-NO" sz="2800" b="1" dirty="0"/>
          </a:p>
        </p:txBody>
      </p:sp>
      <p:sp>
        <p:nvSpPr>
          <p:cNvPr id="7" name="TekstSylinder 6"/>
          <p:cNvSpPr txBox="1"/>
          <p:nvPr/>
        </p:nvSpPr>
        <p:spPr>
          <a:xfrm>
            <a:off x="8041282" y="2271063"/>
            <a:ext cx="90710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b="1" dirty="0" err="1" smtClean="0"/>
              <a:t>Kobanê</a:t>
            </a:r>
            <a:endParaRPr lang="nb-NO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628984" y="3327182"/>
            <a:ext cx="198592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 smtClean="0"/>
              <a:t>Okkupert av Tyrkia</a:t>
            </a:r>
            <a:endParaRPr lang="nb-NO" b="1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291705" y="4853220"/>
            <a:ext cx="1297150" cy="261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100" b="1" dirty="0" smtClean="0"/>
              <a:t>Okkupert av Tyrkia</a:t>
            </a:r>
            <a:endParaRPr lang="nb-NO" sz="1100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4326642" y="5266942"/>
            <a:ext cx="2504340" cy="646331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b="1" dirty="0" smtClean="0"/>
              <a:t>Syriske </a:t>
            </a:r>
            <a:r>
              <a:rPr lang="nb-NO" b="1" dirty="0" err="1" smtClean="0"/>
              <a:t>regjeringsstyrkar</a:t>
            </a:r>
            <a:endParaRPr lang="nb-NO" b="1" dirty="0" smtClean="0"/>
          </a:p>
          <a:p>
            <a:pPr algn="ctr"/>
            <a:r>
              <a:rPr lang="nb-NO" b="1" dirty="0" smtClean="0"/>
              <a:t>+ Hezbollah og Iran</a:t>
            </a:r>
            <a:endParaRPr lang="nb-NO" b="1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0" y="4714720"/>
            <a:ext cx="954107" cy="4001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TYRKIA</a:t>
            </a:r>
            <a:endParaRPr lang="nb-NO" sz="2000" b="1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716777" y="3864367"/>
            <a:ext cx="807551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600" b="1" dirty="0" err="1" smtClean="0"/>
              <a:t>Manbij</a:t>
            </a:r>
            <a:endParaRPr lang="nb-NO" sz="1600" b="1" dirty="0"/>
          </a:p>
        </p:txBody>
      </p:sp>
      <p:sp>
        <p:nvSpPr>
          <p:cNvPr id="14" name="Ellipse 13"/>
          <p:cNvSpPr/>
          <p:nvPr/>
        </p:nvSpPr>
        <p:spPr>
          <a:xfrm>
            <a:off x="6860505" y="3696514"/>
            <a:ext cx="175779" cy="16785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il ned 1"/>
          <p:cNvSpPr/>
          <p:nvPr/>
        </p:nvSpPr>
        <p:spPr>
          <a:xfrm>
            <a:off x="1993254" y="2151452"/>
            <a:ext cx="242316" cy="3042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il høyre 12"/>
          <p:cNvSpPr/>
          <p:nvPr/>
        </p:nvSpPr>
        <p:spPr>
          <a:xfrm>
            <a:off x="450410" y="3140968"/>
            <a:ext cx="593198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il venstre 15"/>
          <p:cNvSpPr/>
          <p:nvPr/>
        </p:nvSpPr>
        <p:spPr>
          <a:xfrm>
            <a:off x="2928686" y="3611359"/>
            <a:ext cx="489204" cy="2652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il opp 17"/>
          <p:cNvSpPr/>
          <p:nvPr/>
        </p:nvSpPr>
        <p:spPr>
          <a:xfrm>
            <a:off x="1784707" y="4580798"/>
            <a:ext cx="229566" cy="2156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/>
          <p:cNvSpPr txBox="1"/>
          <p:nvPr/>
        </p:nvSpPr>
        <p:spPr>
          <a:xfrm>
            <a:off x="683568" y="6021288"/>
            <a:ext cx="147835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 smtClean="0"/>
              <a:t>Al </a:t>
            </a:r>
            <a:r>
              <a:rPr lang="nb-NO" b="1" dirty="0" err="1" smtClean="0"/>
              <a:t>Nusra</a:t>
            </a:r>
            <a:r>
              <a:rPr lang="nb-NO" b="1" dirty="0" smtClean="0"/>
              <a:t> m.fl.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3387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nfenglish.com/uploads/en/articles/2018/01/20180122-20180122-leopard-2-ler9119b6-image13d52d-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6" y="2132856"/>
            <a:ext cx="912485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4851" y="531868"/>
            <a:ext cx="9116939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22. januar </a:t>
            </a:r>
            <a:r>
              <a:rPr lang="nb-NO" sz="3200" dirty="0" smtClean="0"/>
              <a:t>2018: Tyrkiske </a:t>
            </a:r>
            <a:r>
              <a:rPr lang="nb-NO" sz="3200" dirty="0"/>
              <a:t>myndigheter </a:t>
            </a:r>
            <a:r>
              <a:rPr lang="nb-NO" sz="3200" dirty="0" smtClean="0"/>
              <a:t>publiserte dette </a:t>
            </a:r>
            <a:r>
              <a:rPr lang="nb-NO" sz="3200" dirty="0"/>
              <a:t>bildet </a:t>
            </a:r>
            <a:r>
              <a:rPr lang="nb-NO" sz="3200" dirty="0" smtClean="0"/>
              <a:t>av tysk-produserte </a:t>
            </a:r>
            <a:r>
              <a:rPr lang="nb-NO" sz="3200" dirty="0"/>
              <a:t>tanks </a:t>
            </a:r>
            <a:endParaRPr lang="nb-NO" sz="3200" dirty="0" smtClean="0"/>
          </a:p>
          <a:p>
            <a:pPr algn="ctr"/>
            <a:r>
              <a:rPr lang="nb-NO" sz="3200" dirty="0" smtClean="0"/>
              <a:t>som </a:t>
            </a:r>
            <a:r>
              <a:rPr lang="nb-NO" sz="3200" dirty="0"/>
              <a:t>brukes under invasjonen i </a:t>
            </a:r>
            <a:r>
              <a:rPr lang="nb-NO" sz="3200" dirty="0" err="1"/>
              <a:t>Afrin</a:t>
            </a:r>
            <a:r>
              <a:rPr lang="nb-NO" sz="3200" dirty="0"/>
              <a:t>.</a:t>
            </a:r>
          </a:p>
        </p:txBody>
      </p:sp>
      <p:pic>
        <p:nvPicPr>
          <p:cNvPr id="4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07" y="6066402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020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nb-NO" sz="3600" dirty="0"/>
              <a:t>İsmail </a:t>
            </a:r>
            <a:r>
              <a:rPr lang="nb-NO" sz="3600" dirty="0" err="1" smtClean="0"/>
              <a:t>Kahramani</a:t>
            </a:r>
            <a:r>
              <a:rPr lang="nb-NO" sz="3600" dirty="0" smtClean="0"/>
              <a:t>:</a:t>
            </a:r>
            <a:r>
              <a:rPr lang="nb-NO" sz="3600" dirty="0"/>
              <a:t>«Nå er vi i </a:t>
            </a:r>
            <a:r>
              <a:rPr lang="nb-NO" sz="3600" dirty="0" err="1" smtClean="0"/>
              <a:t>Afrin</a:t>
            </a:r>
            <a:r>
              <a:rPr lang="nb-NO" sz="3600" dirty="0" smtClean="0"/>
              <a:t>. Vi </a:t>
            </a:r>
            <a:r>
              <a:rPr lang="nb-NO" sz="3600" dirty="0"/>
              <a:t>er en stor stat. Uten </a:t>
            </a:r>
            <a:r>
              <a:rPr lang="nb-NO" sz="3600" i="1" dirty="0" err="1"/>
              <a:t>jihad</a:t>
            </a:r>
            <a:r>
              <a:rPr lang="nb-NO" sz="3600" i="1" dirty="0"/>
              <a:t> </a:t>
            </a:r>
            <a:r>
              <a:rPr lang="nb-NO" sz="3600" dirty="0"/>
              <a:t>kan det ikke </a:t>
            </a:r>
            <a:r>
              <a:rPr lang="nb-NO" sz="3600" dirty="0" smtClean="0"/>
              <a:t>bli </a:t>
            </a:r>
            <a:r>
              <a:rPr lang="nb-NO" sz="3600" dirty="0"/>
              <a:t>framgang.» </a:t>
            </a:r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41" y="1124744"/>
            <a:ext cx="8206065" cy="56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4788024" y="5433802"/>
            <a:ext cx="3757182" cy="138499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800" dirty="0" err="1" smtClean="0"/>
              <a:t>Kahramani</a:t>
            </a:r>
            <a:r>
              <a:rPr lang="nb-NO" sz="2800" dirty="0" smtClean="0"/>
              <a:t> er president i</a:t>
            </a:r>
          </a:p>
          <a:p>
            <a:r>
              <a:rPr lang="nb-NO" sz="2800" dirty="0"/>
              <a:t>d</a:t>
            </a:r>
            <a:r>
              <a:rPr lang="nb-NO" sz="2800" dirty="0" smtClean="0"/>
              <a:t>en tyrkiske</a:t>
            </a:r>
          </a:p>
          <a:p>
            <a:r>
              <a:rPr lang="nb-NO" sz="2800" dirty="0" smtClean="0"/>
              <a:t>Nasjonalforsamlingen.</a:t>
            </a:r>
            <a:endParaRPr lang="nb-NO" sz="2800" dirty="0"/>
          </a:p>
        </p:txBody>
      </p:sp>
      <p:pic>
        <p:nvPicPr>
          <p:cNvPr id="7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030" y="6191707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6550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Users\Di\AppData\Local\Microsoft\Windows\Temporary Internet Files\Content.Outlook\AJFPDRLO\tb3d15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3" y="923330"/>
            <a:ext cx="9144000" cy="640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4589" y="0"/>
            <a:ext cx="9139411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600" dirty="0" smtClean="0"/>
              <a:t>25. januar, på den sjette krigsdagen sa NATOs generalsekretær: </a:t>
            </a:r>
            <a:r>
              <a:rPr lang="nb-NO" sz="2800" dirty="0" smtClean="0"/>
              <a:t>«</a:t>
            </a:r>
            <a:r>
              <a:rPr lang="nb-NO" sz="2800" b="1" dirty="0" smtClean="0"/>
              <a:t>Tyrkia har som alle land rett til sjølforsvar</a:t>
            </a:r>
            <a:r>
              <a:rPr lang="nb-NO" sz="2800" dirty="0" smtClean="0"/>
              <a:t>» </a:t>
            </a:r>
          </a:p>
        </p:txBody>
      </p:sp>
      <p:pic>
        <p:nvPicPr>
          <p:cNvPr id="7" name="Picture 2" descr="F:\111AAA\Documents\Kurdistan-arbeid\1 - Solidaritet Med Kurdistan\Brev og brevmal\kart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733" y="6140917"/>
            <a:ext cx="666293" cy="6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6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1tr45u6dkwdtq.cloudfront.net/4166/27-01-2018-AVRUPA-Avrupa-da-on-binler-Erfin-icin-alanlara-cikti-c92d57p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782" y="0"/>
            <a:ext cx="57150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d1tr45u6dkwdtq.cloudfront.net/4166/27-01-2018-AVRUPA-Avrupa-da-on-binler-Erfin-icin-alanlara-cikti-7c5503p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9" y="2053172"/>
            <a:ext cx="4195233" cy="278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1tr45u6dkwdtq.cloudfront.net/4166/27-01-2018-AVRUPA-Avrupa-da-on-binler-Erfin-icin-alanlara-cikti-8843cbp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040" y="3331766"/>
            <a:ext cx="5354960" cy="31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9309" y="5683094"/>
            <a:ext cx="376682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I går Hitler, i dag Erdogan. </a:t>
            </a:r>
          </a:p>
          <a:p>
            <a:r>
              <a:rPr lang="nb-NO" sz="2400" dirty="0" smtClean="0"/>
              <a:t>Fascismen fortsetter i </a:t>
            </a:r>
            <a:r>
              <a:rPr lang="nb-NO" sz="2400" dirty="0" err="1" smtClean="0"/>
              <a:t>Afrin</a:t>
            </a:r>
            <a:r>
              <a:rPr lang="nb-NO" sz="2400" dirty="0" smtClean="0"/>
              <a:t>.</a:t>
            </a:r>
            <a:endParaRPr lang="nb-NO" sz="24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-22032" y="4836010"/>
            <a:ext cx="3811071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400" dirty="0"/>
              <a:t>Roma: </a:t>
            </a:r>
            <a:r>
              <a:rPr lang="nb-NO" sz="2400" dirty="0" smtClean="0"/>
              <a:t> Morder Erdogan – </a:t>
            </a:r>
          </a:p>
          <a:p>
            <a:r>
              <a:rPr lang="nb-NO" sz="2400" dirty="0" smtClean="0"/>
              <a:t>Hendene vekk fra </a:t>
            </a:r>
            <a:r>
              <a:rPr lang="nb-NO" sz="2400" dirty="0" err="1" smtClean="0"/>
              <a:t>Afrin</a:t>
            </a:r>
            <a:r>
              <a:rPr lang="nb-NO" sz="2400" dirty="0" smtClean="0"/>
              <a:t>.</a:t>
            </a:r>
            <a:endParaRPr lang="nb-NO" sz="24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2212" y="0"/>
            <a:ext cx="7911268" cy="95410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rgbClr val="FFFF00"/>
                </a:solidFill>
              </a:rPr>
              <a:t>28. januar 2018: </a:t>
            </a:r>
          </a:p>
          <a:p>
            <a:r>
              <a:rPr lang="nb-NO" sz="2800" dirty="0" smtClean="0">
                <a:solidFill>
                  <a:srgbClr val="FFFF00"/>
                </a:solidFill>
              </a:rPr>
              <a:t>Demonstrasjoner til støtte for </a:t>
            </a:r>
            <a:r>
              <a:rPr lang="nb-NO" sz="2800" dirty="0" err="1" smtClean="0">
                <a:solidFill>
                  <a:srgbClr val="FFFF00"/>
                </a:solidFill>
              </a:rPr>
              <a:t>Afrin</a:t>
            </a:r>
            <a:r>
              <a:rPr lang="nb-NO" sz="2800" dirty="0" smtClean="0">
                <a:solidFill>
                  <a:srgbClr val="FFFF00"/>
                </a:solidFill>
              </a:rPr>
              <a:t> over hele Europa.</a:t>
            </a:r>
            <a:endParaRPr lang="nb-NO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2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0" y="6093296"/>
            <a:ext cx="9178858" cy="764704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nb-NO" sz="6000" b="1" smtClean="0">
                <a:solidFill>
                  <a:srgbClr val="C00000"/>
                </a:solidFill>
              </a:rPr>
              <a:t>Bli medlem !</a:t>
            </a:r>
            <a:endParaRPr lang="nb-NO" sz="6000" b="1" dirty="0">
              <a:solidFill>
                <a:srgbClr val="C00000"/>
              </a:solidFill>
            </a:endParaRP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590800" cy="501650"/>
          </a:xfrm>
        </p:spPr>
        <p:txBody>
          <a:bodyPr/>
          <a:lstStyle/>
          <a:p>
            <a:fld id="{785966C1-A471-4EF4-9AB1-B9D3F46848A7}" type="slidenum">
              <a:rPr lang="nb-NO" smtClean="0"/>
              <a:t>31</a:t>
            </a:fld>
            <a:endParaRPr lang="nb-NO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8861" cy="608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29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2988</Words>
  <Application>Microsoft Office PowerPoint</Application>
  <PresentationFormat>Skjermfremvisning (4:3)</PresentationFormat>
  <Paragraphs>275</Paragraphs>
  <Slides>31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2" baseType="lpstr">
      <vt:lpstr>Office-tema</vt:lpstr>
      <vt:lpstr>       Rojava – Den kurdiske delen av Syria    Kan kurdernes nye folkestyre  bli en modell for folkene  i Midtøsten?                                             Del 3 i Solidaritet med Kurdistans foredragsserie   </vt:lpstr>
      <vt:lpstr>PowerPoint-presentasjon</vt:lpstr>
      <vt:lpstr>PowerPoint-presentasjon</vt:lpstr>
      <vt:lpstr>PowerPoint-presentasjon</vt:lpstr>
      <vt:lpstr>PowerPoint-presentasjon</vt:lpstr>
      <vt:lpstr>Det demokratiske enhetspartiet (PYD) som ble  stifta i 2003, fikk etter hvert størst oppslutning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Den demokratiske Føderasjonen Nord-Syria ble danna i 2016</vt:lpstr>
      <vt:lpstr>PowerPoint-presentasjon</vt:lpstr>
      <vt:lpstr>PowerPoint-presentasjon</vt:lpstr>
      <vt:lpstr>Syria i januar 2017</vt:lpstr>
      <vt:lpstr>PowerPoint-presentasjon</vt:lpstr>
      <vt:lpstr>PowerPoint-presentasjon</vt:lpstr>
      <vt:lpstr>PowerPoint-presentasjon</vt:lpstr>
      <vt:lpstr>İsmail Kahramani:«Nå er vi i Afrin. Vi er en stor stat. Uten jihad kan det ikke bli framgang.»  </vt:lpstr>
      <vt:lpstr>PowerPoint-presentasjon</vt:lpstr>
      <vt:lpstr>PowerPoint-presentasjon</vt:lpstr>
      <vt:lpstr>Bli medlem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Di</dc:creator>
  <cp:lastModifiedBy>Di</cp:lastModifiedBy>
  <cp:revision>83</cp:revision>
  <dcterms:created xsi:type="dcterms:W3CDTF">2016-06-17T16:42:50Z</dcterms:created>
  <dcterms:modified xsi:type="dcterms:W3CDTF">2018-03-24T16:06:30Z</dcterms:modified>
</cp:coreProperties>
</file>